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20" r:id="rId2"/>
  </p:sldMasterIdLst>
  <p:notesMasterIdLst>
    <p:notesMasterId r:id="rId22"/>
  </p:notesMasterIdLst>
  <p:handoutMasterIdLst>
    <p:handoutMasterId r:id="rId23"/>
  </p:handoutMasterIdLst>
  <p:sldIdLst>
    <p:sldId id="1350" r:id="rId3"/>
    <p:sldId id="1351" r:id="rId4"/>
    <p:sldId id="1313" r:id="rId5"/>
    <p:sldId id="1315" r:id="rId6"/>
    <p:sldId id="1312" r:id="rId7"/>
    <p:sldId id="1316" r:id="rId8"/>
    <p:sldId id="1317" r:id="rId9"/>
    <p:sldId id="1318" r:id="rId10"/>
    <p:sldId id="271" r:id="rId11"/>
    <p:sldId id="1314" r:id="rId12"/>
    <p:sldId id="272" r:id="rId13"/>
    <p:sldId id="273" r:id="rId14"/>
    <p:sldId id="274" r:id="rId15"/>
    <p:sldId id="275" r:id="rId16"/>
    <p:sldId id="276" r:id="rId17"/>
    <p:sldId id="277" r:id="rId18"/>
    <p:sldId id="278" r:id="rId19"/>
    <p:sldId id="279" r:id="rId20"/>
    <p:sldId id="280"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0DAE53-EB8B-42DD-B9B2-7409B6E2A634}"/>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The Book Of Revelation (40)</a:t>
            </a:r>
          </a:p>
        </p:txBody>
      </p:sp>
      <p:sp>
        <p:nvSpPr>
          <p:cNvPr id="3" name="Date Placeholder 2">
            <a:extLst>
              <a:ext uri="{FF2B5EF4-FFF2-40B4-BE49-F238E27FC236}">
                <a16:creationId xmlns:a16="http://schemas.microsoft.com/office/drawing/2014/main" id="{233C5FA2-ABC7-44F3-8849-02ECC4852ECA}"/>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12/6/2020 pm</a:t>
            </a:r>
          </a:p>
        </p:txBody>
      </p:sp>
      <p:sp>
        <p:nvSpPr>
          <p:cNvPr id="4" name="Footer Placeholder 3">
            <a:extLst>
              <a:ext uri="{FF2B5EF4-FFF2-40B4-BE49-F238E27FC236}">
                <a16:creationId xmlns:a16="http://schemas.microsoft.com/office/drawing/2014/main" id="{A514866D-6032-4D75-9F54-99374C7E82A3}"/>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70746B83-9CE4-47CE-B70F-F400266F8F2D}"/>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4E893476-2131-4044-9A3B-0CA10883D7A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753849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(40)</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12/6/2020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077A5F05-5026-4B57-A91B-5B918E4AE84A}" type="slidenum">
              <a:rPr lang="en-US" smtClean="0"/>
              <a:t>‹#›</a:t>
            </a:fld>
            <a:endParaRPr lang="en-US"/>
          </a:p>
        </p:txBody>
      </p:sp>
    </p:spTree>
    <p:extLst>
      <p:ext uri="{BB962C8B-B14F-4D97-AF65-F5344CB8AC3E}">
        <p14:creationId xmlns:p14="http://schemas.microsoft.com/office/powerpoint/2010/main" val="76544868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C4908C8-8BB3-4353-BF74-04662612DE55}"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603407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54791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268282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0575552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5326759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40630785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5013039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88134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3939056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4913569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3334798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541156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0231524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382867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229867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6678386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548983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024764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7578084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7180031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1121046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4908C8-8BB3-4353-BF74-04662612DE55}" type="datetimeFigureOut">
              <a:rPr lang="en-US" smtClean="0"/>
              <a:t>12/21/2020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011926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4908C8-8BB3-4353-BF74-04662612DE55}"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684472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4908C8-8BB3-4353-BF74-04662612DE55}" type="datetimeFigureOut">
              <a:rPr lang="en-US" smtClean="0"/>
              <a:t>12/21/2020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429366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4908C8-8BB3-4353-BF74-04662612DE55}" type="datetimeFigureOut">
              <a:rPr lang="en-US" smtClean="0"/>
              <a:t>12/21/2020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933647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908C8-8BB3-4353-BF74-04662612DE55}" type="datetimeFigureOut">
              <a:rPr lang="en-US" smtClean="0"/>
              <a:t>12/21/2020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84365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C4908C8-8BB3-4353-BF74-04662612DE55}"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765837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C4908C8-8BB3-4353-BF74-04662612DE55}" type="datetimeFigureOut">
              <a:rPr lang="en-US" smtClean="0"/>
              <a:t>12/21/2020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95142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C4908C8-8BB3-4353-BF74-04662612DE55}" type="datetimeFigureOut">
              <a:rPr lang="en-US" smtClean="0"/>
              <a:t>12/21/2020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359B46-8316-426C-9C77-184BA620503A}" type="slidenum">
              <a:rPr lang="en-US" smtClean="0"/>
              <a:t>‹#›</a:t>
            </a:fld>
            <a:endParaRPr lang="en-US"/>
          </a:p>
        </p:txBody>
      </p:sp>
    </p:spTree>
    <p:extLst>
      <p:ext uri="{BB962C8B-B14F-4D97-AF65-F5344CB8AC3E}">
        <p14:creationId xmlns:p14="http://schemas.microsoft.com/office/powerpoint/2010/main" val="2143547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02793563"/>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December 6,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4403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799" y="2295525"/>
            <a:ext cx="7762875" cy="3194721"/>
          </a:xfrm>
          <a:solidFill>
            <a:schemeClr val="bg1"/>
          </a:solidFill>
          <a:ln w="38100">
            <a:solidFill>
              <a:schemeClr val="tx1"/>
            </a:solidFill>
          </a:ln>
        </p:spPr>
        <p:txBody>
          <a:bodyPr>
            <a:spAutoFit/>
          </a:bodyPr>
          <a:lstStyle/>
          <a:p>
            <a:r>
              <a:rPr lang="en-US" sz="2800" b="1" dirty="0">
                <a:latin typeface="Arial Narrow" panose="020B0606020202030204" pitchFamily="34" charset="0"/>
              </a:rPr>
              <a:t>VICTORY:</a:t>
            </a:r>
          </a:p>
          <a:p>
            <a:r>
              <a:rPr lang="en-US" sz="2800" dirty="0">
                <a:latin typeface="Arial Narrow" panose="020B0606020202030204" pitchFamily="34" charset="0"/>
              </a:rPr>
              <a:t>All of the visions center upon one underlying theme of Revelation neatly summarized in the words of the seventh angel and the great voices in heaven:</a:t>
            </a:r>
            <a:br>
              <a:rPr lang="en-US" sz="2800" dirty="0">
                <a:latin typeface="Arial Narrow" panose="020B0606020202030204" pitchFamily="34" charset="0"/>
              </a:rPr>
            </a:br>
            <a:r>
              <a:rPr lang="en-US" sz="2800" i="1" dirty="0">
                <a:latin typeface="Arial Narrow" panose="020B0606020202030204" pitchFamily="34" charset="0"/>
              </a:rPr>
              <a:t>“The kingdom of the world is become (the kingdom) of our Lord, and of his Christ: and he shall reign for ever and ever.”</a:t>
            </a:r>
            <a:r>
              <a:rPr lang="en-US" sz="2800" dirty="0">
                <a:latin typeface="Arial Narrow" panose="020B0606020202030204" pitchFamily="34" charset="0"/>
              </a:rPr>
              <a:t> (11:15)</a:t>
            </a:r>
          </a:p>
        </p:txBody>
      </p:sp>
      <p:sp>
        <p:nvSpPr>
          <p:cNvPr id="7" name="Title 1">
            <a:extLst>
              <a:ext uri="{FF2B5EF4-FFF2-40B4-BE49-F238E27FC236}">
                <a16:creationId xmlns:a16="http://schemas.microsoft.com/office/drawing/2014/main" id="{56C0CD46-65DA-4E99-B693-55A555791D85}"/>
              </a:ext>
            </a:extLst>
          </p:cNvPr>
          <p:cNvSpPr txBox="1">
            <a:spLocks/>
          </p:cNvSpPr>
          <p:nvPr/>
        </p:nvSpPr>
        <p:spPr>
          <a:xfrm>
            <a:off x="1485900" y="1191772"/>
            <a:ext cx="6172200" cy="600164"/>
          </a:xfrm>
          <a:prstGeom prst="rect">
            <a:avLst/>
          </a:prstGeom>
          <a:solidFill>
            <a:schemeClr val="bg1"/>
          </a:solidFill>
          <a:ln w="38100">
            <a:solidFill>
              <a:schemeClr val="tx2">
                <a:lumMod val="50000"/>
              </a:schemeClr>
            </a:solidFill>
          </a:ln>
        </p:spPr>
        <p:txBody>
          <a:bodyPr vert="horz" lIns="91440" tIns="45720" rIns="91440" bIns="45720" rtlCol="0" anchor="ctr">
            <a:sp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en-US" b="1" u="sng">
                <a:latin typeface="Arial" panose="020B0604020202020204" pitchFamily="34" charset="0"/>
                <a:cs typeface="Arial" panose="020B0604020202020204" pitchFamily="34" charset="0"/>
              </a:rPr>
              <a:t>The Seventh Angel</a:t>
            </a:r>
            <a:endParaRPr lang="en-US" b="1" u="sng"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1CCA8F7F-000F-46AD-A59D-051E007A161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495348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704851" y="2149079"/>
            <a:ext cx="7419974" cy="4413646"/>
          </a:xfrm>
          <a:prstGeom prst="rect">
            <a:avLst/>
          </a:prstGeom>
          <a:noFill/>
          <a:ln w="9525">
            <a:noFill/>
            <a:miter lim="800000"/>
            <a:headEnd/>
            <a:tailEnd/>
          </a:ln>
        </p:spPr>
      </p:pic>
      <p:sp>
        <p:nvSpPr>
          <p:cNvPr id="5" name="TextBox 4"/>
          <p:cNvSpPr txBox="1"/>
          <p:nvPr/>
        </p:nvSpPr>
        <p:spPr>
          <a:xfrm>
            <a:off x="1485900" y="2386809"/>
            <a:ext cx="5772149" cy="3108543"/>
          </a:xfrm>
          <a:prstGeom prst="rect">
            <a:avLst/>
          </a:prstGeom>
          <a:noFill/>
        </p:spPr>
        <p:txBody>
          <a:bodyPr wrap="square" rtlCol="0">
            <a:spAutoFit/>
          </a:bodyPr>
          <a:lstStyle/>
          <a:p>
            <a:pPr algn="ctr"/>
            <a:r>
              <a:rPr lang="en-US" sz="2800" i="1" dirty="0">
                <a:latin typeface="Arial" panose="020B0604020202020204" pitchFamily="34" charset="0"/>
                <a:cs typeface="Arial" panose="020B0604020202020204" pitchFamily="34" charset="0"/>
              </a:rPr>
              <a:t>“</a:t>
            </a:r>
            <a:r>
              <a:rPr lang="en-US" sz="2800" b="1" i="1" dirty="0">
                <a:latin typeface="Arial" panose="020B0604020202020204" pitchFamily="34" charset="0"/>
                <a:cs typeface="Arial" panose="020B0604020202020204" pitchFamily="34" charset="0"/>
              </a:rPr>
              <a:t>And the voice which I heard from heaven, (I heard it) again speaking with me, and saying, Go, take the book which is open in the hand of the angel that standeth upon the sea and upon the earth</a:t>
            </a:r>
            <a:r>
              <a:rPr lang="en-US" sz="2800" i="1" dirty="0">
                <a:latin typeface="Arial" panose="020B060402020202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10:8</a:t>
            </a:r>
          </a:p>
        </p:txBody>
      </p:sp>
      <p:sp>
        <p:nvSpPr>
          <p:cNvPr id="8" name="Rectangle 7">
            <a:extLst>
              <a:ext uri="{FF2B5EF4-FFF2-40B4-BE49-F238E27FC236}">
                <a16:creationId xmlns:a16="http://schemas.microsoft.com/office/drawing/2014/main" id="{4236B0A4-3FAD-4B52-A83C-856279FE383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11282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914399" y="2359024"/>
            <a:ext cx="7515224" cy="4391025"/>
          </a:xfrm>
          <a:prstGeom prst="rect">
            <a:avLst/>
          </a:prstGeom>
          <a:noFill/>
          <a:ln w="9525">
            <a:noFill/>
            <a:miter lim="800000"/>
            <a:headEnd/>
            <a:tailEnd/>
          </a:ln>
        </p:spPr>
      </p:pic>
      <p:sp>
        <p:nvSpPr>
          <p:cNvPr id="5" name="TextBox 4"/>
          <p:cNvSpPr txBox="1"/>
          <p:nvPr/>
        </p:nvSpPr>
        <p:spPr>
          <a:xfrm>
            <a:off x="1810139" y="2536717"/>
            <a:ext cx="5648327" cy="3108543"/>
          </a:xfrm>
          <a:prstGeom prst="rect">
            <a:avLst/>
          </a:prstGeom>
          <a:noFill/>
        </p:spPr>
        <p:txBody>
          <a:bodyPr wrap="square" rtlCol="0">
            <a:spAutoFit/>
          </a:bodyPr>
          <a:lstStyle/>
          <a:p>
            <a:pPr algn="ctr"/>
            <a:r>
              <a:rPr lang="en-US" sz="2800" i="1" dirty="0">
                <a:latin typeface="Arial" panose="020B0604020202020204" pitchFamily="34" charset="0"/>
                <a:cs typeface="Arial" panose="020B0604020202020204" pitchFamily="34" charset="0"/>
              </a:rPr>
              <a:t>“</a:t>
            </a:r>
            <a:r>
              <a:rPr lang="en-US" sz="2800" b="1" i="1" dirty="0">
                <a:latin typeface="Arial" panose="020B0604020202020204" pitchFamily="34" charset="0"/>
                <a:cs typeface="Arial" panose="020B0604020202020204" pitchFamily="34" charset="0"/>
              </a:rPr>
              <a:t>And I went unto the angel, saying unto him that he should give me the little book. And he saith unto me, </a:t>
            </a:r>
            <a:r>
              <a:rPr lang="en-US" sz="2800" b="1" i="1" u="sng" dirty="0">
                <a:latin typeface="Arial" panose="020B0604020202020204" pitchFamily="34" charset="0"/>
                <a:cs typeface="Arial" panose="020B0604020202020204" pitchFamily="34" charset="0"/>
              </a:rPr>
              <a:t>Take it, and eat it up</a:t>
            </a:r>
            <a:r>
              <a:rPr lang="en-US" sz="2800" b="1" i="1" dirty="0">
                <a:latin typeface="Arial" panose="020B0604020202020204" pitchFamily="34" charset="0"/>
                <a:cs typeface="Arial" panose="020B0604020202020204" pitchFamily="34" charset="0"/>
              </a:rPr>
              <a:t>; and it shall make thy belly </a:t>
            </a:r>
            <a:r>
              <a:rPr lang="en-US" sz="2800" b="1" i="1" u="sng" dirty="0">
                <a:latin typeface="Arial" panose="020B0604020202020204" pitchFamily="34" charset="0"/>
                <a:cs typeface="Arial" panose="020B0604020202020204" pitchFamily="34" charset="0"/>
              </a:rPr>
              <a:t>bitter</a:t>
            </a:r>
            <a:r>
              <a:rPr lang="en-US" sz="2800" b="1" i="1" dirty="0">
                <a:latin typeface="Arial" panose="020B0604020202020204" pitchFamily="34" charset="0"/>
                <a:cs typeface="Arial" panose="020B0604020202020204" pitchFamily="34" charset="0"/>
              </a:rPr>
              <a:t>, but in thy mouth it shall be </a:t>
            </a:r>
            <a:r>
              <a:rPr lang="en-US" sz="2800" b="1" i="1" u="sng" dirty="0">
                <a:latin typeface="Arial" panose="020B0604020202020204" pitchFamily="34" charset="0"/>
                <a:cs typeface="Arial" panose="020B0604020202020204" pitchFamily="34" charset="0"/>
              </a:rPr>
              <a:t>sweet</a:t>
            </a:r>
            <a:r>
              <a:rPr lang="en-US" sz="2800" b="1" i="1" dirty="0">
                <a:latin typeface="Arial" panose="020B0604020202020204" pitchFamily="34" charset="0"/>
                <a:cs typeface="Arial" panose="020B0604020202020204" pitchFamily="34" charset="0"/>
              </a:rPr>
              <a:t> as honey</a:t>
            </a:r>
            <a:r>
              <a:rPr lang="en-US" sz="2800" i="1" dirty="0">
                <a:latin typeface="Arial" panose="020B060402020202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10:9</a:t>
            </a:r>
          </a:p>
        </p:txBody>
      </p:sp>
      <p:sp>
        <p:nvSpPr>
          <p:cNvPr id="8" name="Rectangle 7">
            <a:extLst>
              <a:ext uri="{FF2B5EF4-FFF2-40B4-BE49-F238E27FC236}">
                <a16:creationId xmlns:a16="http://schemas.microsoft.com/office/drawing/2014/main" id="{23693CCE-DA95-492E-B6E9-266B2F43F3A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273475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666750" y="2091928"/>
            <a:ext cx="7791450" cy="4346971"/>
          </a:xfrm>
          <a:prstGeom prst="rect">
            <a:avLst/>
          </a:prstGeom>
          <a:noFill/>
          <a:ln w="9525">
            <a:noFill/>
            <a:miter lim="800000"/>
            <a:headEnd/>
            <a:tailEnd/>
          </a:ln>
        </p:spPr>
      </p:pic>
      <p:sp>
        <p:nvSpPr>
          <p:cNvPr id="5" name="TextBox 4"/>
          <p:cNvSpPr txBox="1"/>
          <p:nvPr/>
        </p:nvSpPr>
        <p:spPr>
          <a:xfrm>
            <a:off x="1448192" y="2547745"/>
            <a:ext cx="6172200" cy="2554545"/>
          </a:xfrm>
          <a:prstGeom prst="rect">
            <a:avLst/>
          </a:prstGeom>
          <a:noFill/>
        </p:spPr>
        <p:txBody>
          <a:bodyPr wrap="square" rtlCol="0">
            <a:spAutoFit/>
          </a:bodyPr>
          <a:lstStyle/>
          <a:p>
            <a:pPr algn="ctr"/>
            <a:r>
              <a:rPr lang="en-US" sz="3200" i="1" dirty="0">
                <a:latin typeface="Arial Narrow" panose="020B0606020202030204" pitchFamily="34" charset="0"/>
                <a:cs typeface="Arial" panose="020B0604020202020204" pitchFamily="34" charset="0"/>
              </a:rPr>
              <a:t>“</a:t>
            </a:r>
            <a:r>
              <a:rPr lang="en-US" sz="3200" b="1" i="1" dirty="0">
                <a:latin typeface="Arial Narrow" panose="020B0606020202030204" pitchFamily="34" charset="0"/>
                <a:cs typeface="Arial" panose="020B0604020202020204" pitchFamily="34" charset="0"/>
              </a:rPr>
              <a:t>And I took the little book out of the angel's hand, and ate it up; and it was in my mouth </a:t>
            </a:r>
            <a:r>
              <a:rPr lang="en-US" sz="3200" b="1" i="1" u="sng" dirty="0">
                <a:latin typeface="Arial Narrow" panose="020B0606020202030204" pitchFamily="34" charset="0"/>
                <a:cs typeface="Arial" panose="020B0604020202020204" pitchFamily="34" charset="0"/>
              </a:rPr>
              <a:t>sweet</a:t>
            </a:r>
            <a:r>
              <a:rPr lang="en-US" sz="3200" b="1" i="1" dirty="0">
                <a:latin typeface="Arial Narrow" panose="020B0606020202030204" pitchFamily="34" charset="0"/>
                <a:cs typeface="Arial" panose="020B0604020202020204" pitchFamily="34" charset="0"/>
              </a:rPr>
              <a:t> as honey: and when I had eaten it, my belly was made </a:t>
            </a:r>
            <a:r>
              <a:rPr lang="en-US" sz="3200" b="1" i="1" u="sng" dirty="0">
                <a:latin typeface="Arial Narrow" panose="020B0606020202030204" pitchFamily="34" charset="0"/>
                <a:cs typeface="Arial" panose="020B0604020202020204" pitchFamily="34" charset="0"/>
              </a:rPr>
              <a:t>bitter</a:t>
            </a:r>
            <a:r>
              <a:rPr lang="en-US" sz="3200" i="1" dirty="0">
                <a:latin typeface="Arial Narrow" panose="020B060602020203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10:10</a:t>
            </a:r>
          </a:p>
        </p:txBody>
      </p:sp>
      <p:sp>
        <p:nvSpPr>
          <p:cNvPr id="8" name="Rectangle 7">
            <a:extLst>
              <a:ext uri="{FF2B5EF4-FFF2-40B4-BE49-F238E27FC236}">
                <a16:creationId xmlns:a16="http://schemas.microsoft.com/office/drawing/2014/main" id="{6DCED599-3198-437E-AB81-98CE11E57F2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1017989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770" y="2057399"/>
            <a:ext cx="8423438" cy="4518160"/>
          </a:xfrm>
          <a:solidFill>
            <a:schemeClr val="bg1"/>
          </a:solidFill>
          <a:ln w="38100">
            <a:solidFill>
              <a:schemeClr val="tx2">
                <a:lumMod val="50000"/>
              </a:schemeClr>
            </a:solidFill>
          </a:ln>
        </p:spPr>
        <p:txBody>
          <a:bodyPr wrap="square">
            <a:spAutoFit/>
          </a:bodyPr>
          <a:lstStyle/>
          <a:p>
            <a:r>
              <a:rPr lang="en-US" sz="3200" dirty="0">
                <a:latin typeface="Arial Narrow" panose="020B0606020202030204" pitchFamily="34" charset="0"/>
              </a:rPr>
              <a:t>Picture 2 – </a:t>
            </a:r>
            <a:r>
              <a:rPr lang="en-US" sz="3200" i="1" dirty="0">
                <a:latin typeface="Arial Narrow" panose="020B0606020202030204" pitchFamily="34" charset="0"/>
              </a:rPr>
              <a:t>“the little book.”</a:t>
            </a:r>
          </a:p>
          <a:p>
            <a:pPr>
              <a:spcBef>
                <a:spcPts val="900"/>
              </a:spcBef>
            </a:pPr>
            <a:r>
              <a:rPr lang="en-US" sz="3200" dirty="0">
                <a:latin typeface="Arial Narrow" panose="020B0606020202030204" pitchFamily="34" charset="0"/>
              </a:rPr>
              <a:t>No doubt, the little book’s message coincides with the previous message, but it may contain more details.</a:t>
            </a:r>
          </a:p>
          <a:p>
            <a:pPr>
              <a:spcBef>
                <a:spcPts val="900"/>
              </a:spcBef>
            </a:pPr>
            <a:r>
              <a:rPr lang="en-US" sz="3200" dirty="0">
                <a:latin typeface="Arial Narrow" panose="020B0606020202030204" pitchFamily="34" charset="0"/>
              </a:rPr>
              <a:t>Commanded to go and </a:t>
            </a:r>
            <a:r>
              <a:rPr lang="en-US" sz="3200" b="1" dirty="0">
                <a:latin typeface="Arial Narrow" panose="020B0606020202030204" pitchFamily="34" charset="0"/>
              </a:rPr>
              <a:t>take the book.</a:t>
            </a:r>
            <a:endParaRPr lang="en-US" sz="3200" dirty="0">
              <a:latin typeface="Arial Narrow" panose="020B0606020202030204" pitchFamily="34" charset="0"/>
            </a:endParaRPr>
          </a:p>
          <a:p>
            <a:pPr>
              <a:spcBef>
                <a:spcPts val="900"/>
              </a:spcBef>
            </a:pPr>
            <a:r>
              <a:rPr lang="en-US" sz="3200" dirty="0">
                <a:latin typeface="Arial Narrow" panose="020B0606020202030204" pitchFamily="34" charset="0"/>
              </a:rPr>
              <a:t>He approached the angel who stood on the sea and earth.</a:t>
            </a:r>
          </a:p>
          <a:p>
            <a:pPr>
              <a:spcBef>
                <a:spcPts val="900"/>
              </a:spcBef>
            </a:pPr>
            <a:r>
              <a:rPr lang="en-US" sz="3200" dirty="0">
                <a:latin typeface="Arial Narrow" panose="020B0606020202030204" pitchFamily="34" charset="0"/>
              </a:rPr>
              <a:t>Similar to the prophet Ezekiel’s episode</a:t>
            </a:r>
          </a:p>
          <a:p>
            <a:pPr lvl="1"/>
            <a:r>
              <a:rPr lang="en-US" sz="2800" b="1" dirty="0">
                <a:latin typeface="Arial Narrow" panose="020B0606020202030204" pitchFamily="34" charset="0"/>
              </a:rPr>
              <a:t> Ezekiel 2:8-3:3</a:t>
            </a:r>
            <a:endParaRPr lang="en-US" i="1" dirty="0">
              <a:latin typeface="Arial Narrow" panose="020B0606020202030204" pitchFamily="34" charset="0"/>
            </a:endParaRPr>
          </a:p>
        </p:txBody>
      </p:sp>
      <p:sp>
        <p:nvSpPr>
          <p:cNvPr id="5"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solidFill>
                  <a:srgbClr val="1F497D">
                    <a:lumMod val="50000"/>
                  </a:srgbClr>
                </a:solidFill>
                <a:latin typeface="Arial" panose="020B0604020202020204" pitchFamily="34" charset="0"/>
                <a:cs typeface="Arial" panose="020B0604020202020204" pitchFamily="34" charset="0"/>
              </a:rPr>
              <a:t>Instructions for John</a:t>
            </a:r>
          </a:p>
        </p:txBody>
      </p:sp>
      <p:sp>
        <p:nvSpPr>
          <p:cNvPr id="6" name="Rectangle 5">
            <a:extLst>
              <a:ext uri="{FF2B5EF4-FFF2-40B4-BE49-F238E27FC236}">
                <a16:creationId xmlns:a16="http://schemas.microsoft.com/office/drawing/2014/main" id="{95172BC8-06AF-4BE6-BDDC-0528EB1ADE8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253989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down)">
                                      <p:cBhvr>
                                        <p:cTn id="31" dur="500"/>
                                        <p:tgtEl>
                                          <p:spTgt spid="3">
                                            <p:txEl>
                                              <p:pRg st="4" end="4"/>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wipe(down)">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829" y="1218403"/>
            <a:ext cx="8804635" cy="5570756"/>
          </a:xfrm>
          <a:solidFill>
            <a:schemeClr val="bg1"/>
          </a:solidFill>
          <a:ln w="38100">
            <a:solidFill>
              <a:schemeClr val="tx2">
                <a:lumMod val="50000"/>
              </a:schemeClr>
            </a:solidFill>
          </a:ln>
        </p:spPr>
        <p:txBody>
          <a:bodyPr wrap="square">
            <a:spAutoFit/>
          </a:bodyPr>
          <a:lstStyle/>
          <a:p>
            <a:pPr>
              <a:spcBef>
                <a:spcPts val="0"/>
              </a:spcBef>
            </a:pPr>
            <a:r>
              <a:rPr lang="en-US" sz="3200" dirty="0">
                <a:latin typeface="Arial Narrow" panose="020B0606020202030204" pitchFamily="34" charset="0"/>
              </a:rPr>
              <a:t>Picture 2 – </a:t>
            </a:r>
            <a:r>
              <a:rPr lang="en-US" sz="3200" i="1" dirty="0">
                <a:latin typeface="Arial Narrow" panose="020B0606020202030204" pitchFamily="34" charset="0"/>
              </a:rPr>
              <a:t>“the little book”</a:t>
            </a:r>
          </a:p>
          <a:p>
            <a:pPr>
              <a:spcBef>
                <a:spcPts val="0"/>
              </a:spcBef>
            </a:pPr>
            <a:r>
              <a:rPr lang="en-US" sz="3200" dirty="0">
                <a:latin typeface="Arial Narrow" panose="020B0606020202030204" pitchFamily="34" charset="0"/>
              </a:rPr>
              <a:t>John took the book from the angel.</a:t>
            </a:r>
          </a:p>
          <a:p>
            <a:pPr>
              <a:spcBef>
                <a:spcPts val="0"/>
              </a:spcBef>
            </a:pPr>
            <a:r>
              <a:rPr lang="en-US" sz="3200" dirty="0">
                <a:latin typeface="Arial Narrow" panose="020B0606020202030204" pitchFamily="34" charset="0"/>
              </a:rPr>
              <a:t>He was to have “</a:t>
            </a:r>
            <a:r>
              <a:rPr lang="en-US" sz="3200" b="1" dirty="0">
                <a:latin typeface="Arial Narrow" panose="020B0606020202030204" pitchFamily="34" charset="0"/>
              </a:rPr>
              <a:t>mastered</a:t>
            </a:r>
            <a:r>
              <a:rPr lang="en-US" sz="3200" dirty="0">
                <a:latin typeface="Arial Narrow" panose="020B0606020202030204" pitchFamily="34" charset="0"/>
              </a:rPr>
              <a:t>” its contents.</a:t>
            </a:r>
          </a:p>
          <a:p>
            <a:pPr>
              <a:spcBef>
                <a:spcPts val="0"/>
              </a:spcBef>
            </a:pPr>
            <a:r>
              <a:rPr lang="en-US" sz="3200" b="1" dirty="0">
                <a:latin typeface="Arial Narrow" panose="020B0606020202030204" pitchFamily="34" charset="0"/>
              </a:rPr>
              <a:t>Sweet</a:t>
            </a:r>
            <a:r>
              <a:rPr lang="en-US" sz="3200" dirty="0">
                <a:latin typeface="Arial Narrow" panose="020B0606020202030204" pitchFamily="34" charset="0"/>
              </a:rPr>
              <a:t> in his mouth</a:t>
            </a:r>
          </a:p>
          <a:p>
            <a:pPr lvl="1">
              <a:spcBef>
                <a:spcPts val="0"/>
              </a:spcBef>
            </a:pPr>
            <a:r>
              <a:rPr lang="en-US" sz="2800" dirty="0">
                <a:latin typeface="Arial Narrow" panose="020B0606020202030204" pitchFamily="34" charset="0"/>
              </a:rPr>
              <a:t> Received the message of God – </a:t>
            </a:r>
            <a:r>
              <a:rPr lang="en-US" sz="2800" b="1" i="1" dirty="0">
                <a:latin typeface="Arial Narrow" panose="020B0606020202030204" pitchFamily="34" charset="0"/>
              </a:rPr>
              <a:t>Psalms 119:103,104</a:t>
            </a:r>
            <a:r>
              <a:rPr lang="en-US" sz="2800" i="1" dirty="0">
                <a:latin typeface="Arial Narrow" panose="020B0606020202030204" pitchFamily="34" charset="0"/>
              </a:rPr>
              <a:t> “</a:t>
            </a:r>
            <a:r>
              <a:rPr lang="en-US" sz="2800" b="1" i="1" dirty="0">
                <a:latin typeface="Arial Narrow" panose="020B0606020202030204" pitchFamily="34" charset="0"/>
              </a:rPr>
              <a:t>How sweet are thy words unto my taste! (Yea, sweeter) than honey to my mouth! Through thy precepts I get understanding: therefore I hate every false way</a:t>
            </a:r>
            <a:r>
              <a:rPr lang="en-US" sz="2800" i="1" dirty="0">
                <a:latin typeface="Arial Narrow" panose="020B0606020202030204" pitchFamily="34" charset="0"/>
              </a:rPr>
              <a:t>.”</a:t>
            </a:r>
            <a:endParaRPr lang="en-US" sz="2800" b="1" dirty="0">
              <a:latin typeface="Arial Narrow" panose="020B0606020202030204" pitchFamily="34" charset="0"/>
            </a:endParaRPr>
          </a:p>
          <a:p>
            <a:pPr>
              <a:spcBef>
                <a:spcPts val="0"/>
              </a:spcBef>
            </a:pPr>
            <a:r>
              <a:rPr lang="en-US" sz="3200" b="1" dirty="0">
                <a:latin typeface="Arial Narrow" panose="020B0606020202030204" pitchFamily="34" charset="0"/>
              </a:rPr>
              <a:t>Bitter</a:t>
            </a:r>
            <a:r>
              <a:rPr lang="en-US" sz="3200" dirty="0">
                <a:latin typeface="Arial Narrow" panose="020B0606020202030204" pitchFamily="34" charset="0"/>
              </a:rPr>
              <a:t> in his stomach</a:t>
            </a:r>
          </a:p>
          <a:p>
            <a:pPr lvl="1">
              <a:spcBef>
                <a:spcPts val="0"/>
              </a:spcBef>
            </a:pPr>
            <a:r>
              <a:rPr lang="en-US" sz="2800" dirty="0">
                <a:latin typeface="Arial Narrow" panose="020B0606020202030204" pitchFamily="34" charset="0"/>
              </a:rPr>
              <a:t>To deliver the message of God’s word</a:t>
            </a:r>
          </a:p>
          <a:p>
            <a:pPr lvl="1">
              <a:spcBef>
                <a:spcPts val="0"/>
              </a:spcBef>
            </a:pPr>
            <a:r>
              <a:rPr lang="en-US" sz="2800" dirty="0">
                <a:latin typeface="Arial Narrow" panose="020B0606020202030204" pitchFamily="34" charset="0"/>
              </a:rPr>
              <a:t>For the Christians in John’s day, the persecution would be bitter and difficult.</a:t>
            </a:r>
          </a:p>
        </p:txBody>
      </p:sp>
      <p:sp>
        <p:nvSpPr>
          <p:cNvPr id="5" name="Title 1"/>
          <p:cNvSpPr txBox="1">
            <a:spLocks/>
          </p:cNvSpPr>
          <p:nvPr/>
        </p:nvSpPr>
        <p:spPr>
          <a:xfrm>
            <a:off x="1485900" y="554740"/>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Instructions for John</a:t>
            </a:r>
          </a:p>
        </p:txBody>
      </p:sp>
      <p:sp>
        <p:nvSpPr>
          <p:cNvPr id="6" name="Rectangle 5">
            <a:extLst>
              <a:ext uri="{FF2B5EF4-FFF2-40B4-BE49-F238E27FC236}">
                <a16:creationId xmlns:a16="http://schemas.microsoft.com/office/drawing/2014/main" id="{14FB015C-F243-4C25-8459-8F61AA0B0F5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1077579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heel(1)">
                                      <p:cBhvr>
                                        <p:cTn id="21" dur="2000"/>
                                        <p:tgtEl>
                                          <p:spTgt spid="3">
                                            <p:txEl>
                                              <p:pRg st="3" end="3"/>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heel(1)">
                                      <p:cBhvr>
                                        <p:cTn id="24" dur="2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heel(1)">
                                      <p:cBhvr>
                                        <p:cTn id="29" dur="2000"/>
                                        <p:tgtEl>
                                          <p:spTgt spid="3">
                                            <p:txEl>
                                              <p:pRg st="5" end="5"/>
                                            </p:txEl>
                                          </p:spTgt>
                                        </p:tgtEl>
                                      </p:cBhvr>
                                    </p:animEffect>
                                  </p:childTnLst>
                                </p:cTn>
                              </p:par>
                              <p:par>
                                <p:cTn id="30" presetID="21" presetClass="entr" presetSubtype="1"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heel(1)">
                                      <p:cBhvr>
                                        <p:cTn id="32" dur="2000"/>
                                        <p:tgtEl>
                                          <p:spTgt spid="3">
                                            <p:txEl>
                                              <p:pRg st="6" end="6"/>
                                            </p:txEl>
                                          </p:spTgt>
                                        </p:tgtEl>
                                      </p:cBhvr>
                                    </p:animEffect>
                                  </p:childTnLst>
                                </p:cTn>
                              </p:par>
                              <p:par>
                                <p:cTn id="33" presetID="21" presetClass="entr" presetSubtype="1"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heel(1)">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208" y="1382271"/>
            <a:ext cx="8333295" cy="5201424"/>
          </a:xfrm>
          <a:solidFill>
            <a:schemeClr val="bg1"/>
          </a:solidFill>
          <a:ln w="38100">
            <a:solidFill>
              <a:schemeClr val="tx2">
                <a:lumMod val="50000"/>
              </a:schemeClr>
            </a:solidFill>
          </a:ln>
        </p:spPr>
        <p:txBody>
          <a:bodyPr wrap="square">
            <a:spAutoFit/>
          </a:bodyPr>
          <a:lstStyle/>
          <a:p>
            <a:pPr>
              <a:spcBef>
                <a:spcPts val="0"/>
              </a:spcBef>
            </a:pPr>
            <a:r>
              <a:rPr lang="en-US" sz="2800" dirty="0">
                <a:latin typeface="Arial Narrow" panose="020B0606020202030204" pitchFamily="34" charset="0"/>
              </a:rPr>
              <a:t>Picture 2 – </a:t>
            </a:r>
            <a:r>
              <a:rPr lang="en-US" sz="2800" i="1" dirty="0">
                <a:latin typeface="Arial Narrow" panose="020B0606020202030204" pitchFamily="34" charset="0"/>
              </a:rPr>
              <a:t>“the little book.”</a:t>
            </a:r>
          </a:p>
          <a:p>
            <a:pPr>
              <a:spcBef>
                <a:spcPts val="0"/>
              </a:spcBef>
            </a:pPr>
            <a:r>
              <a:rPr lang="en-US" sz="2800" dirty="0">
                <a:latin typeface="Arial Narrow" panose="020B0606020202030204" pitchFamily="34" charset="0"/>
              </a:rPr>
              <a:t>John found it to be </a:t>
            </a:r>
            <a:r>
              <a:rPr lang="en-US" sz="2800" b="1" dirty="0">
                <a:latin typeface="Arial Narrow" panose="020B0606020202030204" pitchFamily="34" charset="0"/>
              </a:rPr>
              <a:t>sweet</a:t>
            </a:r>
            <a:r>
              <a:rPr lang="en-US" sz="2800" dirty="0">
                <a:latin typeface="Arial Narrow" panose="020B0606020202030204" pitchFamily="34" charset="0"/>
              </a:rPr>
              <a:t> in his mouth – but </a:t>
            </a:r>
            <a:r>
              <a:rPr lang="en-US" sz="2800" b="1" dirty="0">
                <a:latin typeface="Arial Narrow" panose="020B0606020202030204" pitchFamily="34" charset="0"/>
              </a:rPr>
              <a:t>bitter</a:t>
            </a:r>
            <a:r>
              <a:rPr lang="en-US" sz="2800" dirty="0">
                <a:latin typeface="Arial Narrow" panose="020B0606020202030204" pitchFamily="34" charset="0"/>
              </a:rPr>
              <a:t> in his stomach.</a:t>
            </a:r>
          </a:p>
          <a:p>
            <a:pPr>
              <a:spcBef>
                <a:spcPts val="0"/>
              </a:spcBef>
            </a:pPr>
            <a:r>
              <a:rPr lang="en-US" sz="2800" dirty="0">
                <a:latin typeface="Arial Narrow" panose="020B0606020202030204" pitchFamily="34" charset="0"/>
              </a:rPr>
              <a:t>Message of </a:t>
            </a:r>
            <a:r>
              <a:rPr lang="en-US" sz="2800" b="1" dirty="0">
                <a:latin typeface="Arial Narrow" panose="020B0606020202030204" pitchFamily="34" charset="0"/>
              </a:rPr>
              <a:t>hope</a:t>
            </a:r>
            <a:r>
              <a:rPr lang="en-US" sz="2800" dirty="0">
                <a:latin typeface="Arial Narrow" panose="020B0606020202030204" pitchFamily="34" charset="0"/>
              </a:rPr>
              <a:t> was sweetness.</a:t>
            </a:r>
          </a:p>
          <a:p>
            <a:pPr>
              <a:spcBef>
                <a:spcPts val="0"/>
              </a:spcBef>
            </a:pPr>
            <a:r>
              <a:rPr lang="en-US" sz="2800" dirty="0">
                <a:latin typeface="Arial Narrow" panose="020B0606020202030204" pitchFamily="34" charset="0"/>
              </a:rPr>
              <a:t>Fearful message of </a:t>
            </a:r>
            <a:r>
              <a:rPr lang="en-US" sz="2800" b="1" dirty="0">
                <a:latin typeface="Arial Narrow" panose="020B0606020202030204" pitchFamily="34" charset="0"/>
              </a:rPr>
              <a:t>ongoing persecution.</a:t>
            </a:r>
          </a:p>
          <a:p>
            <a:pPr lvl="1">
              <a:spcBef>
                <a:spcPts val="0"/>
              </a:spcBef>
            </a:pPr>
            <a:r>
              <a:rPr lang="en-US" sz="2400" dirty="0">
                <a:latin typeface="Arial Narrow" panose="020B0606020202030204" pitchFamily="34" charset="0"/>
              </a:rPr>
              <a:t> Men under God’s judgment for rejecting Him.</a:t>
            </a:r>
          </a:p>
          <a:p>
            <a:pPr lvl="1">
              <a:spcBef>
                <a:spcPts val="0"/>
              </a:spcBef>
            </a:pPr>
            <a:r>
              <a:rPr lang="en-US" sz="2400" dirty="0">
                <a:latin typeface="Arial Narrow" panose="020B0606020202030204" pitchFamily="34" charset="0"/>
              </a:rPr>
              <a:t> Christians suffering at the hand of God’s enemies.</a:t>
            </a:r>
            <a:br>
              <a:rPr lang="en-US" sz="2400" dirty="0">
                <a:latin typeface="Arial Narrow" panose="020B0606020202030204" pitchFamily="34" charset="0"/>
              </a:rPr>
            </a:br>
            <a:r>
              <a:rPr lang="en-US" sz="2400" dirty="0"/>
              <a:t>1 Thessalonians 1:6; 1 Thessalonians 2:2; 1 Thessalonians 2:14-15; 2 Thessalonians 1:4; 2 Timothy 1:8; 2 Timothy 1:12; 2 Timothy 2:9-12; 2 Timothy 3:2-3; 2 Timothy 3:12; 2 Timothy 4:16-17; Hebrews 10:32-34</a:t>
            </a:r>
            <a:endParaRPr lang="en-US" sz="1800" dirty="0"/>
          </a:p>
          <a:p>
            <a:pPr lvl="1">
              <a:spcBef>
                <a:spcPts val="0"/>
              </a:spcBef>
            </a:pPr>
            <a:r>
              <a:rPr lang="en-US" sz="2400" dirty="0">
                <a:latin typeface="Arial Narrow" panose="020B0606020202030204" pitchFamily="34" charset="0"/>
              </a:rPr>
              <a:t> Woe on the church from this conflict with Rome.</a:t>
            </a:r>
          </a:p>
          <a:p>
            <a:pPr lvl="1">
              <a:spcBef>
                <a:spcPts val="0"/>
              </a:spcBef>
            </a:pPr>
            <a:r>
              <a:rPr lang="en-US" sz="2400" dirty="0">
                <a:latin typeface="Arial Narrow" panose="020B0606020202030204" pitchFamily="34" charset="0"/>
              </a:rPr>
              <a:t> But Rome’s destruction is coming …</a:t>
            </a:r>
          </a:p>
        </p:txBody>
      </p:sp>
      <p:sp>
        <p:nvSpPr>
          <p:cNvPr id="6" name="Rectangle 5">
            <a:extLst>
              <a:ext uri="{FF2B5EF4-FFF2-40B4-BE49-F238E27FC236}">
                <a16:creationId xmlns:a16="http://schemas.microsoft.com/office/drawing/2014/main" id="{5AAAD618-7AB9-493C-B4A4-88FA78D61F6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
        <p:nvSpPr>
          <p:cNvPr id="7" name="Title 1">
            <a:extLst>
              <a:ext uri="{FF2B5EF4-FFF2-40B4-BE49-F238E27FC236}">
                <a16:creationId xmlns:a16="http://schemas.microsoft.com/office/drawing/2014/main" id="{99AB7DA9-D127-4C96-BEE1-D9B54FF423F0}"/>
              </a:ext>
            </a:extLst>
          </p:cNvPr>
          <p:cNvSpPr txBox="1">
            <a:spLocks/>
          </p:cNvSpPr>
          <p:nvPr/>
        </p:nvSpPr>
        <p:spPr>
          <a:xfrm>
            <a:off x="1485900" y="554740"/>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Instructions for John</a:t>
            </a:r>
          </a:p>
        </p:txBody>
      </p:sp>
    </p:spTree>
    <p:extLst>
      <p:ext uri="{BB962C8B-B14F-4D97-AF65-F5344CB8AC3E}">
        <p14:creationId xmlns:p14="http://schemas.microsoft.com/office/powerpoint/2010/main" val="266882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p:cTn id="1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3" end="3"/>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p:cTn id="1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4" end="4"/>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p:cTn id="2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5" end="5"/>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p:cTn id="3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6" end="6"/>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p:cTn id="36"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709612" y="2110979"/>
            <a:ext cx="7715250" cy="4375546"/>
          </a:xfrm>
          <a:prstGeom prst="rect">
            <a:avLst/>
          </a:prstGeom>
          <a:noFill/>
          <a:ln w="9525">
            <a:noFill/>
            <a:miter lim="800000"/>
            <a:headEnd/>
            <a:tailEnd/>
          </a:ln>
        </p:spPr>
      </p:pic>
      <p:sp>
        <p:nvSpPr>
          <p:cNvPr id="5" name="TextBox 4"/>
          <p:cNvSpPr txBox="1"/>
          <p:nvPr/>
        </p:nvSpPr>
        <p:spPr>
          <a:xfrm>
            <a:off x="1505440" y="2662453"/>
            <a:ext cx="6029324" cy="2062103"/>
          </a:xfrm>
          <a:prstGeom prst="rect">
            <a:avLst/>
          </a:prstGeom>
          <a:noFill/>
        </p:spPr>
        <p:txBody>
          <a:bodyPr wrap="square" rtlCol="0">
            <a:spAutoFit/>
          </a:bodyPr>
          <a:lstStyle/>
          <a:p>
            <a:pPr algn="ctr"/>
            <a:r>
              <a:rPr lang="en-US" sz="3200" i="1" dirty="0">
                <a:latin typeface="Arial" panose="020B0604020202020204" pitchFamily="34" charset="0"/>
                <a:cs typeface="Arial" panose="020B0604020202020204" pitchFamily="34" charset="0"/>
              </a:rPr>
              <a:t>“</a:t>
            </a:r>
            <a:r>
              <a:rPr lang="en-US" sz="3200" b="1" i="1" dirty="0">
                <a:latin typeface="Arial" panose="020B0604020202020204" pitchFamily="34" charset="0"/>
                <a:cs typeface="Arial" panose="020B0604020202020204" pitchFamily="34" charset="0"/>
              </a:rPr>
              <a:t>And they say unto me, </a:t>
            </a:r>
            <a:r>
              <a:rPr lang="en-US" sz="3200" b="1" i="1" u="sng" dirty="0">
                <a:latin typeface="Arial" panose="020B0604020202020204" pitchFamily="34" charset="0"/>
                <a:cs typeface="Arial" panose="020B0604020202020204" pitchFamily="34" charset="0"/>
              </a:rPr>
              <a:t>Thou must prophesy again over many peoples and nations and tongues and kings</a:t>
            </a:r>
            <a:r>
              <a:rPr lang="en-US" sz="3200" i="1" dirty="0">
                <a:latin typeface="Arial" panose="020B060402020202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10:11</a:t>
            </a:r>
          </a:p>
        </p:txBody>
      </p:sp>
      <p:sp>
        <p:nvSpPr>
          <p:cNvPr id="9" name="Rectangle 8">
            <a:extLst>
              <a:ext uri="{FF2B5EF4-FFF2-40B4-BE49-F238E27FC236}">
                <a16:creationId xmlns:a16="http://schemas.microsoft.com/office/drawing/2014/main" id="{33A927B7-1DE1-45DC-9480-152C2A9783F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80039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51" y="2057399"/>
            <a:ext cx="7858124" cy="4692649"/>
          </a:xfrm>
          <a:solidFill>
            <a:schemeClr val="bg1"/>
          </a:solidFill>
          <a:ln w="38100">
            <a:solidFill>
              <a:schemeClr val="tx2">
                <a:lumMod val="50000"/>
              </a:schemeClr>
            </a:solidFill>
          </a:ln>
        </p:spPr>
        <p:txBody>
          <a:bodyPr>
            <a:spAutoFit/>
          </a:bodyPr>
          <a:lstStyle/>
          <a:p>
            <a:r>
              <a:rPr lang="en-US" sz="3200" dirty="0">
                <a:latin typeface="Arial" panose="020B0604020202020204" pitchFamily="34" charset="0"/>
                <a:cs typeface="Arial" panose="020B0604020202020204" pitchFamily="34" charset="0"/>
              </a:rPr>
              <a:t>This assured John that he would not die on Patmos.</a:t>
            </a:r>
          </a:p>
          <a:p>
            <a:pPr>
              <a:spcBef>
                <a:spcPts val="900"/>
              </a:spcBef>
            </a:pPr>
            <a:r>
              <a:rPr lang="en-US" sz="3200" dirty="0">
                <a:latin typeface="Arial" panose="020B0604020202020204" pitchFamily="34" charset="0"/>
                <a:cs typeface="Arial" panose="020B0604020202020204" pitchFamily="34" charset="0"/>
              </a:rPr>
              <a:t>He would return to continue doing the work God had given him.</a:t>
            </a:r>
          </a:p>
          <a:p>
            <a:pPr>
              <a:spcBef>
                <a:spcPts val="900"/>
              </a:spcBef>
            </a:pPr>
            <a:r>
              <a:rPr lang="en-US" sz="3200" dirty="0">
                <a:latin typeface="Arial" panose="020B0604020202020204" pitchFamily="34" charset="0"/>
                <a:cs typeface="Arial" panose="020B0604020202020204" pitchFamily="34" charset="0"/>
              </a:rPr>
              <a:t>He must continue to preach God’s message to the world.</a:t>
            </a:r>
          </a:p>
          <a:p>
            <a:pPr lvl="1">
              <a:spcBef>
                <a:spcPts val="0"/>
              </a:spcBef>
            </a:pPr>
            <a:r>
              <a:rPr lang="en-US" sz="2800" dirty="0">
                <a:latin typeface="Arial" panose="020B0604020202020204" pitchFamily="34" charset="0"/>
                <a:cs typeface="Arial" panose="020B0604020202020204" pitchFamily="34" charset="0"/>
              </a:rPr>
              <a:t> What he had </a:t>
            </a:r>
            <a:r>
              <a:rPr lang="en-US" sz="2800" i="1" dirty="0">
                <a:latin typeface="Arial" panose="020B0604020202020204" pitchFamily="34" charset="0"/>
                <a:cs typeface="Arial" panose="020B0604020202020204" pitchFamily="34" charset="0"/>
              </a:rPr>
              <a:t>“eaten” </a:t>
            </a:r>
            <a:r>
              <a:rPr lang="en-US" sz="2800" dirty="0">
                <a:latin typeface="Arial" panose="020B0604020202020204" pitchFamily="34" charset="0"/>
                <a:cs typeface="Arial" panose="020B0604020202020204" pitchFamily="34" charset="0"/>
              </a:rPr>
              <a:t>he would deliver.</a:t>
            </a:r>
          </a:p>
          <a:p>
            <a:pPr marL="631825" lvl="1" indent="-288925">
              <a:spcBef>
                <a:spcPts val="0"/>
              </a:spcBef>
            </a:pPr>
            <a:r>
              <a:rPr lang="en-US" sz="2800" dirty="0">
                <a:latin typeface="Arial" panose="020B0604020202020204" pitchFamily="34" charset="0"/>
                <a:cs typeface="Arial" panose="020B0604020202020204" pitchFamily="34" charset="0"/>
              </a:rPr>
              <a:t>The crisis would not deter the preaching of hope.</a:t>
            </a:r>
          </a:p>
        </p:txBody>
      </p:sp>
      <p:sp>
        <p:nvSpPr>
          <p:cNvPr id="7"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John’s Work Continues</a:t>
            </a:r>
          </a:p>
        </p:txBody>
      </p:sp>
      <p:sp>
        <p:nvSpPr>
          <p:cNvPr id="5" name="Rectangle 4">
            <a:extLst>
              <a:ext uri="{FF2B5EF4-FFF2-40B4-BE49-F238E27FC236}">
                <a16:creationId xmlns:a16="http://schemas.microsoft.com/office/drawing/2014/main" id="{5A58CB27-DC7C-4EC0-ABBF-134F99D6DC0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2459321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72 dpi JPEG\15 Angel with Small Scro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857250"/>
            <a:ext cx="6858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8787734D-68CD-4F0C-9190-220FEDB6B7F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5682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723901" y="2057401"/>
            <a:ext cx="7591424" cy="4524374"/>
          </a:xfrm>
          <a:prstGeom prst="rect">
            <a:avLst/>
          </a:prstGeom>
          <a:noFill/>
          <a:ln w="9525">
            <a:noFill/>
            <a:miter lim="800000"/>
            <a:headEnd/>
            <a:tailEnd/>
          </a:ln>
        </p:spPr>
      </p:pic>
      <p:sp>
        <p:nvSpPr>
          <p:cNvPr id="5" name="TextBox 4"/>
          <p:cNvSpPr txBox="1"/>
          <p:nvPr/>
        </p:nvSpPr>
        <p:spPr>
          <a:xfrm>
            <a:off x="1510008" y="2301967"/>
            <a:ext cx="5927742" cy="31085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kumimoji="0" 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but in the days of the voice of the seventh angel, when he is about to sound, </a:t>
            </a:r>
            <a:r>
              <a:rPr kumimoji="0" lang="en-US" sz="2800" b="1" i="1"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then is finished the mystery of God</a:t>
            </a:r>
            <a:r>
              <a:rPr kumimoji="0" lang="en-US" sz="2800" b="1"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according to the good tidings which he </a:t>
            </a:r>
            <a:r>
              <a:rPr kumimoji="0" lang="en-US" sz="2800" b="1" i="1"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declared to his servants the prophets</a:t>
            </a:r>
            <a:r>
              <a:rPr kumimoji="0" lang="en-US" sz="2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
        <p:nvSpPr>
          <p:cNvPr id="8" name="Rectangle 7">
            <a:extLst>
              <a:ext uri="{FF2B5EF4-FFF2-40B4-BE49-F238E27FC236}">
                <a16:creationId xmlns:a16="http://schemas.microsoft.com/office/drawing/2014/main" id="{46AB5D82-8EDF-42BA-9705-D6C7AD1247F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3205890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381783" y="1978599"/>
            <a:ext cx="8400473" cy="4773614"/>
          </a:xfrm>
          <a:solidFill>
            <a:schemeClr val="bg1"/>
          </a:solidFill>
          <a:ln w="38100">
            <a:solidFill>
              <a:schemeClr val="tx1"/>
            </a:solidFill>
          </a:ln>
        </p:spPr>
        <p:txBody>
          <a:bodyPr>
            <a:spAutoFit/>
          </a:bodyPr>
          <a:lstStyle/>
          <a:p>
            <a:r>
              <a:rPr lang="en-US" b="1" dirty="0">
                <a:latin typeface="Arial" panose="020B0604020202020204" pitchFamily="34" charset="0"/>
                <a:cs typeface="Arial" panose="020B0604020202020204" pitchFamily="34" charset="0"/>
              </a:rPr>
              <a:t>The prophets prophesied of </a:t>
            </a:r>
            <a:r>
              <a:rPr lang="en-US" b="1" u="sng" dirty="0">
                <a:latin typeface="Arial" panose="020B0604020202020204" pitchFamily="34" charset="0"/>
                <a:cs typeface="Arial" panose="020B0604020202020204" pitchFamily="34" charset="0"/>
              </a:rPr>
              <a:t>God’s plan of redemption</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However, it</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is no longer a mystery because it has been revealed (Romans 16:25-26; Ephesians 3:3-7).</a:t>
            </a:r>
          </a:p>
          <a:p>
            <a:r>
              <a:rPr lang="en-US" dirty="0">
                <a:latin typeface="Arial" panose="020B0604020202020204" pitchFamily="34" charset="0"/>
                <a:cs typeface="Arial" panose="020B0604020202020204" pitchFamily="34" charset="0"/>
              </a:rPr>
              <a:t>Daniel prophesied that His kingdom would be established in the days of the fourth kingdom – the Roman Empire (Daniel 2:40, 44-45).</a:t>
            </a:r>
          </a:p>
          <a:p>
            <a:pPr lvl="1"/>
            <a:r>
              <a:rPr lang="en-US" dirty="0">
                <a:latin typeface="Arial" panose="020B0604020202020204" pitchFamily="34" charset="0"/>
                <a:cs typeface="Arial" panose="020B0604020202020204" pitchFamily="34" charset="0"/>
              </a:rPr>
              <a:t>This was fulfilled when Christ arose from the grave and ascended to the right hand of God (Mark 1:14-15; 9:1;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Daniel 7:13-14; Ephesians 1:20-23; Acts 2:30, 33-36; Galatians 4:4).</a:t>
            </a:r>
          </a:p>
          <a:p>
            <a:pPr lvl="1"/>
            <a:r>
              <a:rPr lang="en-US" dirty="0">
                <a:latin typeface="Arial" panose="020B0604020202020204" pitchFamily="34" charset="0"/>
                <a:cs typeface="Arial" panose="020B0604020202020204" pitchFamily="34" charset="0"/>
              </a:rPr>
              <a:t>God’s kingdom would be unlike earthly nations which inevitably rise and fall. God’s kingdom is spiritual, and it shall stand forever (John 18:36; Daniel 2:44).</a:t>
            </a:r>
          </a:p>
        </p:txBody>
      </p:sp>
      <p:sp>
        <p:nvSpPr>
          <p:cNvPr id="5" name="Rectangle 4">
            <a:extLst>
              <a:ext uri="{FF2B5EF4-FFF2-40B4-BE49-F238E27FC236}">
                <a16:creationId xmlns:a16="http://schemas.microsoft.com/office/drawing/2014/main" id="{3D5FC6DE-7643-4FE8-9396-85BB843211B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
        <p:nvSpPr>
          <p:cNvPr id="8" name="Title 1">
            <a:extLst>
              <a:ext uri="{FF2B5EF4-FFF2-40B4-BE49-F238E27FC236}">
                <a16:creationId xmlns:a16="http://schemas.microsoft.com/office/drawing/2014/main" id="{352BEBEB-7780-4F28-B498-514CDCE65BA4}"/>
              </a:ext>
            </a:extLst>
          </p:cNvPr>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Tree>
    <p:extLst>
      <p:ext uri="{BB962C8B-B14F-4D97-AF65-F5344CB8AC3E}">
        <p14:creationId xmlns:p14="http://schemas.microsoft.com/office/powerpoint/2010/main" val="2900167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391406" y="2254250"/>
            <a:ext cx="8400473" cy="4257674"/>
          </a:xfrm>
          <a:solidFill>
            <a:schemeClr val="bg1"/>
          </a:solidFill>
          <a:ln w="38100">
            <a:solidFill>
              <a:schemeClr val="tx1"/>
            </a:solidFill>
          </a:ln>
        </p:spPr>
        <p:txBody>
          <a:bodyPr>
            <a:spAutoFit/>
          </a:bodyPr>
          <a:lstStyle/>
          <a:p>
            <a:r>
              <a:rPr lang="en-US" b="1" dirty="0">
                <a:latin typeface="Arial" panose="020B0604020202020204" pitchFamily="34" charset="0"/>
                <a:cs typeface="Arial" panose="020B0604020202020204" pitchFamily="34" charset="0"/>
              </a:rPr>
              <a:t>The prophets foretold of the</a:t>
            </a:r>
            <a:r>
              <a:rPr lang="en-US" dirty="0">
                <a:latin typeface="Arial" panose="020B0604020202020204" pitchFamily="34" charset="0"/>
                <a:cs typeface="Arial" panose="020B0604020202020204" pitchFamily="34" charset="0"/>
              </a:rPr>
              <a:t> “</a:t>
            </a:r>
            <a:r>
              <a:rPr lang="en-US" b="1" u="sng" dirty="0">
                <a:latin typeface="Arial" panose="020B0604020202020204" pitchFamily="34" charset="0"/>
                <a:cs typeface="Arial" panose="020B0604020202020204" pitchFamily="34" charset="0"/>
              </a:rPr>
              <a:t>destruction of Jerusalem</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by the Romans!</a:t>
            </a:r>
          </a:p>
          <a:p>
            <a:pPr lvl="1"/>
            <a:r>
              <a:rPr lang="en-US" dirty="0">
                <a:latin typeface="Arial" panose="020B0604020202020204" pitchFamily="34" charset="0"/>
                <a:cs typeface="Arial" panose="020B0604020202020204" pitchFamily="34" charset="0"/>
              </a:rPr>
              <a:t>This is found in Daniel 9:24-27 – abomination that maketh desolate! (cf. Matthew 24:15; Luke 21:20-24)</a:t>
            </a:r>
          </a:p>
          <a:p>
            <a:pPr lvl="1"/>
            <a:r>
              <a:rPr lang="en-US" dirty="0">
                <a:latin typeface="Arial" panose="020B0604020202020204" pitchFamily="34" charset="0"/>
                <a:cs typeface="Arial" panose="020B0604020202020204" pitchFamily="34" charset="0"/>
              </a:rPr>
              <a:t>The “one that maketh desolate” shall also be punished afterward (verse 27).</a:t>
            </a:r>
          </a:p>
          <a:p>
            <a:r>
              <a:rPr lang="en-US" b="1" dirty="0">
                <a:latin typeface="Arial" panose="020B0604020202020204" pitchFamily="34" charset="0"/>
                <a:cs typeface="Arial" panose="020B0604020202020204" pitchFamily="34" charset="0"/>
              </a:rPr>
              <a:t>The prophets also foretold in</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visions and prophecies</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that </a:t>
            </a:r>
            <a:r>
              <a:rPr lang="en-US" b="1" u="sng" dirty="0">
                <a:latin typeface="Arial" panose="020B0604020202020204" pitchFamily="34" charset="0"/>
                <a:cs typeface="Arial" panose="020B0604020202020204" pitchFamily="34" charset="0"/>
              </a:rPr>
              <a:t>Rome would also be destroyed</a:t>
            </a:r>
            <a:r>
              <a:rPr lang="en-US" b="1" dirty="0">
                <a:latin typeface="Arial" panose="020B0604020202020204" pitchFamily="34" charset="0"/>
                <a:cs typeface="Arial" panose="020B0604020202020204" pitchFamily="34" charset="0"/>
              </a:rPr>
              <a:t>. </a:t>
            </a:r>
          </a:p>
          <a:p>
            <a:pPr lvl="1"/>
            <a:r>
              <a:rPr lang="en-US" dirty="0">
                <a:latin typeface="Arial" panose="020B0604020202020204" pitchFamily="34" charset="0"/>
                <a:cs typeface="Arial" panose="020B0604020202020204" pitchFamily="34" charset="0"/>
              </a:rPr>
              <a:t>The “</a:t>
            </a:r>
            <a:r>
              <a:rPr lang="en-US" b="1" dirty="0">
                <a:latin typeface="Arial" panose="020B0604020202020204" pitchFamily="34" charset="0"/>
                <a:cs typeface="Arial" panose="020B0604020202020204" pitchFamily="34" charset="0"/>
              </a:rPr>
              <a:t>mystery</a:t>
            </a:r>
            <a:r>
              <a:rPr lang="en-US" dirty="0">
                <a:latin typeface="Arial" panose="020B0604020202020204" pitchFamily="34" charset="0"/>
                <a:cs typeface="Arial" panose="020B0604020202020204" pitchFamily="34" charset="0"/>
              </a:rPr>
              <a:t>” would be completed when the “</a:t>
            </a:r>
            <a:r>
              <a:rPr lang="en-US" b="1" dirty="0">
                <a:latin typeface="Arial" panose="020B0604020202020204" pitchFamily="34" charset="0"/>
                <a:cs typeface="Arial" panose="020B0604020202020204" pitchFamily="34" charset="0"/>
              </a:rPr>
              <a:t>end</a:t>
            </a:r>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came.</a:t>
            </a:r>
          </a:p>
          <a:p>
            <a:pPr lvl="2"/>
            <a:r>
              <a:rPr lang="en-US" sz="2000" dirty="0">
                <a:latin typeface="Arial" panose="020B0604020202020204" pitchFamily="34" charset="0"/>
                <a:cs typeface="Arial" panose="020B0604020202020204" pitchFamily="34" charset="0"/>
              </a:rPr>
              <a:t>The end of what?</a:t>
            </a:r>
          </a:p>
          <a:p>
            <a:pPr lvl="1"/>
            <a:r>
              <a:rPr lang="en-US" dirty="0">
                <a:latin typeface="Arial" panose="020B0604020202020204" pitchFamily="34" charset="0"/>
                <a:cs typeface="Arial" panose="020B0604020202020204" pitchFamily="34" charset="0"/>
              </a:rPr>
              <a:t>Daniel 7:15-28</a:t>
            </a:r>
          </a:p>
        </p:txBody>
      </p:sp>
      <p:sp>
        <p:nvSpPr>
          <p:cNvPr id="5" name="Title 1">
            <a:extLst>
              <a:ext uri="{FF2B5EF4-FFF2-40B4-BE49-F238E27FC236}">
                <a16:creationId xmlns:a16="http://schemas.microsoft.com/office/drawing/2014/main" id="{58FCD8FD-D1CB-4659-AE55-58EA89F971F8}"/>
              </a:ext>
            </a:extLst>
          </p:cNvPr>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
        <p:nvSpPr>
          <p:cNvPr id="8" name="Rectangle 7">
            <a:extLst>
              <a:ext uri="{FF2B5EF4-FFF2-40B4-BE49-F238E27FC236}">
                <a16:creationId xmlns:a16="http://schemas.microsoft.com/office/drawing/2014/main" id="{6F140D37-887B-4C12-BEA9-46F1970CD5E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3708178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452437" y="2117437"/>
            <a:ext cx="8229600" cy="4525963"/>
          </a:xfrm>
          <a:solidFill>
            <a:schemeClr val="bg1"/>
          </a:solidFill>
          <a:ln w="38100">
            <a:solidFill>
              <a:schemeClr val="tx1"/>
            </a:solidFill>
          </a:ln>
        </p:spPr>
        <p:txBody>
          <a:bodyPr>
            <a:spAutoFit/>
          </a:bodyPr>
          <a:lstStyle/>
          <a:p>
            <a:r>
              <a:rPr lang="en-US" b="1" dirty="0">
                <a:latin typeface="Arial" panose="020B0604020202020204" pitchFamily="34" charset="0"/>
                <a:cs typeface="Arial" panose="020B0604020202020204" pitchFamily="34" charset="0"/>
              </a:rPr>
              <a:t>Daniel 7</a:t>
            </a:r>
          </a:p>
          <a:p>
            <a:r>
              <a:rPr lang="en-US" dirty="0">
                <a:latin typeface="Arial" panose="020B0604020202020204" pitchFamily="34" charset="0"/>
                <a:cs typeface="Arial" panose="020B0604020202020204" pitchFamily="34" charset="0"/>
              </a:rPr>
              <a:t>Daniel also foretold how God’s kingdom would be opposed by this fourth empire (Daniel 7:15-28).</a:t>
            </a:r>
          </a:p>
          <a:p>
            <a:r>
              <a:rPr lang="en-US" dirty="0">
                <a:latin typeface="Arial" panose="020B0604020202020204" pitchFamily="34" charset="0"/>
                <a:cs typeface="Arial" panose="020B0604020202020204" pitchFamily="34" charset="0"/>
              </a:rPr>
              <a:t>The Roman Empire, led by wicked rulers both in Rome and the chief provinces, would make war with the saints, but it would not prevail.</a:t>
            </a:r>
          </a:p>
          <a:p>
            <a:r>
              <a:rPr lang="en-US" dirty="0">
                <a:latin typeface="Arial" panose="020B0604020202020204" pitchFamily="34" charset="0"/>
                <a:cs typeface="Arial" panose="020B0604020202020204" pitchFamily="34" charset="0"/>
              </a:rPr>
              <a:t>Instead, </a:t>
            </a:r>
            <a:r>
              <a:rPr lang="en-US" i="1" dirty="0">
                <a:latin typeface="Arial" panose="020B0604020202020204" pitchFamily="34" charset="0"/>
                <a:cs typeface="Arial" panose="020B0604020202020204" pitchFamily="34" charset="0"/>
              </a:rPr>
              <a:t>“But the saints of the Most High shall receive the kingdom, and possess the kingdom for ever, even for ever and ever.”</a:t>
            </a:r>
            <a:r>
              <a:rPr lang="en-US" dirty="0">
                <a:latin typeface="Arial" panose="020B0604020202020204" pitchFamily="34" charset="0"/>
                <a:cs typeface="Arial" panose="020B0604020202020204" pitchFamily="34" charset="0"/>
              </a:rPr>
              <a:t> (Daniel 7:18; cf. Daniel 7:22-27).</a:t>
            </a:r>
          </a:p>
          <a:p>
            <a:r>
              <a:rPr lang="en-US" dirty="0">
                <a:latin typeface="Arial" panose="020B0604020202020204" pitchFamily="34" charset="0"/>
                <a:cs typeface="Arial" panose="020B0604020202020204" pitchFamily="34" charset="0"/>
              </a:rPr>
              <a:t>Revelation discloses the fulfillment of this prophecy and explains how </a:t>
            </a:r>
            <a:r>
              <a:rPr lang="en-US" b="1" u="sng" dirty="0">
                <a:latin typeface="Arial" panose="020B0604020202020204" pitchFamily="34" charset="0"/>
                <a:cs typeface="Arial" panose="020B0604020202020204" pitchFamily="34" charset="0"/>
              </a:rPr>
              <a:t>this mystery of God should be finished</a:t>
            </a:r>
            <a:r>
              <a:rPr lang="en-US" b="1" dirty="0">
                <a:latin typeface="Arial" panose="020B0604020202020204" pitchFamily="34" charset="0"/>
                <a:cs typeface="Arial" panose="020B0604020202020204" pitchFamily="34" charset="0"/>
              </a:rPr>
              <a:t>.</a:t>
            </a:r>
          </a:p>
        </p:txBody>
      </p:sp>
      <p:sp>
        <p:nvSpPr>
          <p:cNvPr id="5" name="Rectangle 4">
            <a:extLst>
              <a:ext uri="{FF2B5EF4-FFF2-40B4-BE49-F238E27FC236}">
                <a16:creationId xmlns:a16="http://schemas.microsoft.com/office/drawing/2014/main" id="{660B0920-10E1-45BF-8ABA-7E552ED7495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
        <p:nvSpPr>
          <p:cNvPr id="8" name="Title 1">
            <a:extLst>
              <a:ext uri="{FF2B5EF4-FFF2-40B4-BE49-F238E27FC236}">
                <a16:creationId xmlns:a16="http://schemas.microsoft.com/office/drawing/2014/main" id="{64A0DF8D-53B9-4488-A3C6-5C452EFB14D5}"/>
              </a:ext>
            </a:extLst>
          </p:cNvPr>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Tree>
    <p:extLst>
      <p:ext uri="{BB962C8B-B14F-4D97-AF65-F5344CB8AC3E}">
        <p14:creationId xmlns:p14="http://schemas.microsoft.com/office/powerpoint/2010/main" val="3967519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122548" y="1501118"/>
            <a:ext cx="8880050" cy="5170646"/>
          </a:xfrm>
          <a:solidFill>
            <a:schemeClr val="bg1"/>
          </a:solidFill>
          <a:ln w="38100">
            <a:solidFill>
              <a:schemeClr val="tx1"/>
            </a:solidFill>
          </a:ln>
        </p:spPr>
        <p:txBody>
          <a:bodyPr wrap="square">
            <a:spAutoFit/>
          </a:bodyPr>
          <a:lstStyle/>
          <a:p>
            <a:pPr>
              <a:spcBef>
                <a:spcPts val="0"/>
              </a:spcBef>
            </a:pPr>
            <a:r>
              <a:rPr lang="en-US" b="1" dirty="0">
                <a:latin typeface="Arial" panose="020B0604020202020204" pitchFamily="34" charset="0"/>
                <a:cs typeface="Arial" panose="020B0604020202020204" pitchFamily="34" charset="0"/>
              </a:rPr>
              <a:t>Compare the figures pictured in Daniel 7 and those found in John’s Revelation.</a:t>
            </a:r>
          </a:p>
          <a:p>
            <a:pPr marL="0" marR="0" indent="0">
              <a:spcBef>
                <a:spcPts val="0"/>
              </a:spcBef>
              <a:buNone/>
            </a:pPr>
            <a:r>
              <a:rPr lang="en-US" i="1" dirty="0">
                <a:effectLst/>
                <a:latin typeface="TimesNewRomanPS-ItalicMT"/>
                <a:ea typeface="Calibri" panose="020F0502020204030204" pitchFamily="34" charset="0"/>
                <a:cs typeface="TimesNewRomanPS-ItalicMT"/>
              </a:rPr>
              <a:t>“(1) Much of the same symbolism is employed to describe both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buNone/>
            </a:pPr>
            <a:r>
              <a:rPr lang="en-US" i="1" dirty="0">
                <a:effectLst/>
                <a:latin typeface="TimesNewRomanPS-ItalicMT"/>
                <a:ea typeface="Calibri" panose="020F0502020204030204" pitchFamily="34" charset="0"/>
                <a:cs typeface="TimesNewRomanPS-ItalicMT"/>
              </a:rPr>
              <a:t>empires. </a:t>
            </a:r>
            <a:r>
              <a:rPr lang="en-US" dirty="0">
                <a:effectLst/>
                <a:latin typeface="TimesNewRomanPSMT"/>
                <a:ea typeface="Calibri" panose="020F0502020204030204" pitchFamily="34" charset="0"/>
                <a:cs typeface="TimesNewRomanPSMT"/>
              </a:rPr>
              <a:t>The term ‘beast’ is used for the empire and its leader in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buNone/>
            </a:pPr>
            <a:r>
              <a:rPr lang="en-US" dirty="0">
                <a:effectLst/>
                <a:latin typeface="TimesNewRomanPSMT"/>
                <a:ea typeface="Calibri" panose="020F0502020204030204" pitchFamily="34" charset="0"/>
                <a:cs typeface="TimesNewRomanPSMT"/>
              </a:rPr>
              <a:t>both works (cf. Daniel 7:7, 11, 19, 23; Revelation 13:1-2, etc.; 17:3, etc.).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buNone/>
            </a:pPr>
            <a:r>
              <a:rPr lang="en-US" i="1" dirty="0">
                <a:effectLst/>
                <a:latin typeface="TimesNewRomanPS-ItalicMT"/>
                <a:ea typeface="Calibri" panose="020F0502020204030204" pitchFamily="34" charset="0"/>
                <a:cs typeface="TimesNewRomanPS-ItalicMT"/>
              </a:rPr>
              <a:t>“(2) Both kingdoms are opposed to God, and their leader blasphemes his name. </a:t>
            </a:r>
            <a:r>
              <a:rPr lang="en-US" dirty="0">
                <a:effectLst/>
                <a:latin typeface="TimesNewRomanPSMT"/>
                <a:ea typeface="Calibri" panose="020F0502020204030204" pitchFamily="34" charset="0"/>
                <a:cs typeface="TimesNewRomanPSMT"/>
              </a:rPr>
              <a:t>This applies in both Daniel and in the Revelation equally (cf. Daniel 7:25; Revelation 13:1, 5-6).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buNone/>
            </a:pPr>
            <a:r>
              <a:rPr lang="en-US" i="1" dirty="0">
                <a:effectLst/>
                <a:latin typeface="TimesNewRomanPS-ItalicMT"/>
                <a:ea typeface="Calibri" panose="020F0502020204030204" pitchFamily="34" charset="0"/>
                <a:cs typeface="TimesNewRomanPS-ItalicMT"/>
              </a:rPr>
              <a:t>“(3) Both beasts are said to have ten horns. </a:t>
            </a:r>
            <a:r>
              <a:rPr lang="en-US" dirty="0">
                <a:effectLst/>
                <a:latin typeface="TimesNewRomanPSMT"/>
                <a:ea typeface="Calibri" panose="020F0502020204030204" pitchFamily="34" charset="0"/>
                <a:cs typeface="TimesNewRomanPSMT"/>
              </a:rPr>
              <a:t>Again, these exact characterizations of the beasts appear in almost the identical words in Daniel’s vision and in the visions of John (cf. Daniel 7:7, 20, 24; Revelation 13:1; 17:3, 12, 16).</a:t>
            </a:r>
            <a:r>
              <a:rPr lang="en-US" dirty="0">
                <a:latin typeface="TimesNewRomanPSMT"/>
                <a:ea typeface="Calibri" panose="020F0502020204030204" pitchFamily="34" charset="0"/>
                <a:cs typeface="TimesNewRomanPSMT"/>
              </a:rPr>
              <a:t>”</a:t>
            </a:r>
            <a:endParaRPr kumimoji="0" lang="en-US" b="0" i="0" u="none" strike="noStrike" kern="1200" cap="none" spc="0" normalizeH="0" baseline="0" noProof="0" dirty="0">
              <a:ln>
                <a:noFill/>
              </a:ln>
              <a:effectLst/>
              <a:uLnTx/>
              <a:uFillTx/>
              <a:latin typeface="TimesNewRomanPSMT"/>
              <a:ea typeface="Calibri" panose="020F0502020204030204" pitchFamily="34" charset="0"/>
              <a:cs typeface="TimesNewRomanPSMT"/>
            </a:endParaRPr>
          </a:p>
          <a:p>
            <a:pPr marL="0" marR="0" indent="0">
              <a:spcBef>
                <a:spcPts val="0"/>
              </a:spcBef>
              <a:buNone/>
            </a:pPr>
            <a:r>
              <a:rPr kumimoji="0" lang="en-US" sz="1600" b="0" i="0" u="none" strike="noStrike" kern="1200" cap="none" spc="0" normalizeH="0" baseline="0" noProof="0" dirty="0">
                <a:ln>
                  <a:noFill/>
                </a:ln>
                <a:effectLst/>
                <a:uLnTx/>
                <a:uFillTx/>
                <a:latin typeface="TimesNewRomanPSMT"/>
                <a:ea typeface="Calibri" panose="020F0502020204030204" pitchFamily="34" charset="0"/>
                <a:cs typeface="TimesNewRomanPSMT"/>
              </a:rPr>
              <a:t>		</a:t>
            </a:r>
            <a: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t>(Daniel H. King, Sr., </a:t>
            </a:r>
            <a:r>
              <a:rPr kumimoji="0" lang="en-US" sz="1800" b="0" i="1" u="none" strike="noStrike" kern="1200" cap="none" spc="0" normalizeH="0" baseline="0" noProof="0" dirty="0">
                <a:ln>
                  <a:noFill/>
                </a:ln>
                <a:effectLst/>
                <a:uLnTx/>
                <a:uFillTx/>
                <a:latin typeface="TimesNewRomanPSMT"/>
                <a:ea typeface="Calibri" panose="020F0502020204030204" pitchFamily="34" charset="0"/>
                <a:cs typeface="TimesNewRomanPSMT"/>
              </a:rPr>
              <a:t>The Book of Daniel</a:t>
            </a:r>
            <a:r>
              <a:rPr kumimoji="0" lang="en-US" sz="1800" b="0" u="none" strike="noStrike" kern="1200" cap="none" spc="0" normalizeH="0" baseline="0" noProof="0" dirty="0">
                <a:ln>
                  <a:noFill/>
                </a:ln>
                <a:effectLst/>
                <a:uLnTx/>
                <a:uFillTx/>
                <a:latin typeface="TimesNewRomanPSMT"/>
                <a:ea typeface="Calibri" panose="020F0502020204030204" pitchFamily="34" charset="0"/>
                <a:cs typeface="TimesNewRomanPSMT"/>
              </a:rPr>
              <a:t>,</a:t>
            </a:r>
            <a: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t> Truth Commentaries, Page 497)</a:t>
            </a:r>
            <a:endParaRPr lang="en-US" sz="2000" dirty="0">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6E132EBD-2BF9-4995-9E4F-3FDD3CB21ECE}"/>
              </a:ext>
            </a:extLst>
          </p:cNvPr>
          <p:cNvSpPr txBox="1">
            <a:spLocks/>
          </p:cNvSpPr>
          <p:nvPr/>
        </p:nvSpPr>
        <p:spPr>
          <a:xfrm>
            <a:off x="1485900" y="667866"/>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
        <p:nvSpPr>
          <p:cNvPr id="8" name="Rectangle 7">
            <a:extLst>
              <a:ext uri="{FF2B5EF4-FFF2-40B4-BE49-F238E27FC236}">
                <a16:creationId xmlns:a16="http://schemas.microsoft.com/office/drawing/2014/main" id="{6E3519DE-F38F-456B-B3CE-4B946BA95F7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2854409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452437" y="2009486"/>
            <a:ext cx="8229600" cy="4268476"/>
          </a:xfrm>
          <a:solidFill>
            <a:schemeClr val="bg1"/>
          </a:solidFill>
          <a:ln w="38100">
            <a:solidFill>
              <a:schemeClr val="tx1"/>
            </a:solidFill>
          </a:ln>
        </p:spPr>
        <p:txBody>
          <a:bodyPr>
            <a:spAutoFit/>
          </a:bodyPr>
          <a:lstStyle/>
          <a:p>
            <a:r>
              <a:rPr lang="en-US" b="1" dirty="0">
                <a:latin typeface="Arial" panose="020B0604020202020204" pitchFamily="34" charset="0"/>
                <a:cs typeface="Arial" panose="020B0604020202020204" pitchFamily="34" charset="0"/>
              </a:rPr>
              <a:t>Compare the figures pictured in Daniel 7 and those found in John’s Revelation.</a:t>
            </a:r>
          </a:p>
          <a:p>
            <a:pPr marL="0" marR="0" indent="0">
              <a:lnSpc>
                <a:spcPct val="107000"/>
              </a:lnSpc>
              <a:spcBef>
                <a:spcPts val="0"/>
              </a:spcBef>
              <a:spcAft>
                <a:spcPts val="0"/>
              </a:spcAft>
              <a:buNone/>
            </a:pPr>
            <a:r>
              <a:rPr lang="en-US" sz="2400" i="1" dirty="0">
                <a:effectLst/>
                <a:latin typeface="TimesNewRomanPS-ItalicMT"/>
                <a:ea typeface="Calibri" panose="020F0502020204030204" pitchFamily="34" charset="0"/>
                <a:cs typeface="TimesNewRomanPS-ItalicMT"/>
              </a:rPr>
              <a:t>“(4) Both empires persecute the saints. </a:t>
            </a:r>
            <a:r>
              <a:rPr lang="en-US" sz="2400" dirty="0">
                <a:effectLst/>
                <a:latin typeface="TimesNewRomanPSMT"/>
                <a:ea typeface="Calibri" panose="020F0502020204030204" pitchFamily="34" charset="0"/>
                <a:cs typeface="TimesNewRomanPSMT"/>
              </a:rPr>
              <a:t>While persecution of the saints is a minor feature in Daniel, it is the major emphasis and a continuous theme of the book of Revelation. (cf. Daniel 7:25; </a:t>
            </a:r>
            <a:br>
              <a:rPr lang="en-US" sz="2400" dirty="0">
                <a:effectLst/>
                <a:latin typeface="TimesNewRomanPSMT"/>
                <a:ea typeface="Calibri" panose="020F0502020204030204" pitchFamily="34" charset="0"/>
                <a:cs typeface="TimesNewRomanPSMT"/>
              </a:rPr>
            </a:br>
            <a:r>
              <a:rPr lang="en-US" sz="2400" dirty="0">
                <a:effectLst/>
                <a:latin typeface="TimesNewRomanPSMT"/>
                <a:ea typeface="Calibri" panose="020F0502020204030204" pitchFamily="34" charset="0"/>
                <a:cs typeface="TimesNewRomanPSMT"/>
              </a:rPr>
              <a:t>Revelation 13:7).</a:t>
            </a:r>
          </a:p>
          <a:p>
            <a:pPr marL="0" marR="0" indent="0">
              <a:lnSpc>
                <a:spcPct val="107000"/>
              </a:lnSpc>
              <a:spcBef>
                <a:spcPts val="0"/>
              </a:spcBef>
              <a:spcAft>
                <a:spcPts val="0"/>
              </a:spcAft>
              <a:buNone/>
            </a:pPr>
            <a:r>
              <a:rPr lang="en-US" i="1" dirty="0">
                <a:effectLst/>
                <a:latin typeface="TimesNewRomanPS-ItalicMT"/>
                <a:ea typeface="Calibri" panose="020F0502020204030204" pitchFamily="34" charset="0"/>
                <a:cs typeface="TimesNewRomanPS-ItalicMT"/>
              </a:rPr>
              <a:t>“(5) Both empires are extended great power over the saints for a period of </a:t>
            </a:r>
            <a:r>
              <a:rPr lang="en-US" i="1" u="sng" dirty="0">
                <a:effectLst/>
                <a:latin typeface="TimesNewRomanPS-ItalicMT"/>
                <a:ea typeface="Calibri" panose="020F0502020204030204" pitchFamily="34" charset="0"/>
                <a:cs typeface="TimesNewRomanPS-ItalicMT"/>
              </a:rPr>
              <a:t>three and one-half years</a:t>
            </a:r>
            <a:r>
              <a:rPr lang="en-US" dirty="0">
                <a:effectLst/>
                <a:latin typeface="TimesNewRomanPSMT"/>
                <a:ea typeface="Calibri" panose="020F0502020204030204" pitchFamily="34" charset="0"/>
                <a:cs typeface="TimesNewRomanPSMT"/>
              </a:rPr>
              <a:t>. This selfsame numerical symbol, is a common figure employed in both. (cf. Daniel 7:25; Revelation 11:2-3; 13:5).</a:t>
            </a:r>
            <a:r>
              <a:rPr lang="en-US" dirty="0">
                <a:latin typeface="TimesNewRomanPSMT"/>
                <a:ea typeface="Calibri" panose="020F0502020204030204" pitchFamily="34" charset="0"/>
                <a:cs typeface="TimesNewRomanPSMT"/>
              </a:rPr>
              <a:t>”</a:t>
            </a:r>
            <a:endParaRPr kumimoji="0" lang="en-US" b="0" i="0" u="none" strike="noStrike" kern="1200" cap="none" spc="0" normalizeH="0" baseline="0" noProof="0" dirty="0">
              <a:ln>
                <a:noFill/>
              </a:ln>
              <a:effectLst/>
              <a:uLnTx/>
              <a:uFillTx/>
              <a:latin typeface="TimesNewRomanPSMT"/>
              <a:ea typeface="Calibri" panose="020F0502020204030204" pitchFamily="34" charset="0"/>
              <a:cs typeface="TimesNewRomanPSMT"/>
            </a:endParaRPr>
          </a:p>
          <a:p>
            <a:pPr marL="0" marR="0" indent="0">
              <a:lnSpc>
                <a:spcPct val="107000"/>
              </a:lnSpc>
              <a:spcBef>
                <a:spcPts val="0"/>
              </a:spcBef>
              <a:spcAft>
                <a:spcPts val="0"/>
              </a:spcAft>
              <a:buNone/>
            </a:pPr>
            <a:r>
              <a:rPr lang="en-US" sz="1800" dirty="0">
                <a:latin typeface="TimesNewRomanPSMT"/>
                <a:ea typeface="Calibri" panose="020F0502020204030204" pitchFamily="34" charset="0"/>
                <a:cs typeface="TimesNewRomanPSMT"/>
              </a:rPr>
              <a:t>	</a:t>
            </a:r>
            <a: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t>(Daniel H. King, Sr., </a:t>
            </a:r>
            <a:r>
              <a:rPr kumimoji="0" lang="en-US" sz="1800" b="0" i="1" u="none" strike="noStrike" kern="1200" cap="none" spc="0" normalizeH="0" baseline="0" noProof="0" dirty="0">
                <a:ln>
                  <a:noFill/>
                </a:ln>
                <a:effectLst/>
                <a:uLnTx/>
                <a:uFillTx/>
                <a:latin typeface="TimesNewRomanPSMT"/>
                <a:ea typeface="Calibri" panose="020F0502020204030204" pitchFamily="34" charset="0"/>
                <a:cs typeface="TimesNewRomanPSMT"/>
              </a:rPr>
              <a:t>The Book of Daniel</a:t>
            </a:r>
            <a:r>
              <a:rPr kumimoji="0" lang="en-US" sz="1800" b="0" u="none" strike="noStrike" kern="1200" cap="none" spc="0" normalizeH="0" baseline="0" noProof="0" dirty="0">
                <a:ln>
                  <a:noFill/>
                </a:ln>
                <a:effectLst/>
                <a:uLnTx/>
                <a:uFillTx/>
                <a:latin typeface="TimesNewRomanPSMT"/>
                <a:ea typeface="Calibri" panose="020F0502020204030204" pitchFamily="34" charset="0"/>
                <a:cs typeface="TimesNewRomanPSMT"/>
              </a:rPr>
              <a:t>,</a:t>
            </a:r>
            <a: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t> Truth Commentaries, Page 498)</a:t>
            </a:r>
            <a:endParaRPr lang="en-US"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B562C470-67A6-48A3-A723-55B1C8426155}"/>
              </a:ext>
            </a:extLst>
          </p:cNvPr>
          <p:cNvSpPr txBox="1">
            <a:spLocks/>
          </p:cNvSpPr>
          <p:nvPr/>
        </p:nvSpPr>
        <p:spPr>
          <a:xfrm>
            <a:off x="1485900" y="667866"/>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
        <p:nvSpPr>
          <p:cNvPr id="9" name="Rectangle 8">
            <a:extLst>
              <a:ext uri="{FF2B5EF4-FFF2-40B4-BE49-F238E27FC236}">
                <a16:creationId xmlns:a16="http://schemas.microsoft.com/office/drawing/2014/main" id="{2C69EDA8-9A2F-4D48-B5CF-011CA68403D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292590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471291" y="1615553"/>
            <a:ext cx="8229600" cy="4953664"/>
          </a:xfrm>
          <a:solidFill>
            <a:schemeClr val="bg1"/>
          </a:solidFill>
          <a:ln w="38100">
            <a:solidFill>
              <a:schemeClr val="tx1"/>
            </a:solidFill>
          </a:ln>
        </p:spPr>
        <p:txBody>
          <a:bodyPr>
            <a:spAutoFit/>
          </a:bodyPr>
          <a:lstStyle/>
          <a:p>
            <a:r>
              <a:rPr lang="en-US" b="1" dirty="0">
                <a:latin typeface="Arial" panose="020B0604020202020204" pitchFamily="34" charset="0"/>
                <a:cs typeface="Arial" panose="020B0604020202020204" pitchFamily="34" charset="0"/>
              </a:rPr>
              <a:t>Compare the figures pictured in Daniel 7 and those found in John’s Revelation.</a:t>
            </a:r>
          </a:p>
          <a:p>
            <a:pPr marL="0" marR="0" indent="0">
              <a:lnSpc>
                <a:spcPct val="107000"/>
              </a:lnSpc>
              <a:spcBef>
                <a:spcPts val="0"/>
              </a:spcBef>
              <a:spcAft>
                <a:spcPts val="0"/>
              </a:spcAft>
              <a:buNone/>
            </a:pPr>
            <a:r>
              <a:rPr lang="en-US" i="1" dirty="0">
                <a:effectLst/>
                <a:latin typeface="TimesNewRomanPS-ItalicMT"/>
                <a:ea typeface="Calibri" panose="020F0502020204030204" pitchFamily="34" charset="0"/>
                <a:cs typeface="TimesNewRomanPS-ItalicMT"/>
              </a:rPr>
              <a:t>“(6) Both empires are brought down by the power of God and God’s kingdom is set forth as an alternative to this worldly dominion. </a:t>
            </a:r>
            <a:r>
              <a:rPr lang="en-US" dirty="0">
                <a:effectLst/>
                <a:latin typeface="TimesNewRomanPSMT"/>
                <a:ea typeface="Calibri" panose="020F0502020204030204" pitchFamily="34" charset="0"/>
                <a:cs typeface="TimesNewRomanPSMT"/>
              </a:rPr>
              <a:t>Just as Daniel is comforted with the knowledge that God will finally bring down this wretched instrument of wickedness and his violent worldly kingdom, John also promises the eventual downfall of the cruel and despotic enemy of the church (cf. Daniel 7:26-27; Revelation 19:19-20).”</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sz="1800" dirty="0">
                <a:latin typeface="TimesNewRomanPSMT"/>
                <a:ea typeface="Calibri" panose="020F0502020204030204" pitchFamily="34" charset="0"/>
                <a:cs typeface="TimesNewRomanPSMT"/>
              </a:rPr>
              <a:t>	</a:t>
            </a:r>
            <a: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t>(Daniel H. King, Sr., </a:t>
            </a:r>
            <a:r>
              <a:rPr kumimoji="0" lang="en-US" sz="1800" b="0" i="1" u="none" strike="noStrike" kern="1200" cap="none" spc="0" normalizeH="0" baseline="0" noProof="0" dirty="0">
                <a:ln>
                  <a:noFill/>
                </a:ln>
                <a:effectLst/>
                <a:uLnTx/>
                <a:uFillTx/>
                <a:latin typeface="TimesNewRomanPSMT"/>
                <a:ea typeface="Calibri" panose="020F0502020204030204" pitchFamily="34" charset="0"/>
                <a:cs typeface="TimesNewRomanPSMT"/>
              </a:rPr>
              <a:t>The Book of Daniel</a:t>
            </a:r>
            <a:r>
              <a:rPr kumimoji="0" lang="en-US" sz="1800" b="0" u="none" strike="noStrike" kern="1200" cap="none" spc="0" normalizeH="0" baseline="0" noProof="0" dirty="0">
                <a:ln>
                  <a:noFill/>
                </a:ln>
                <a:effectLst/>
                <a:uLnTx/>
                <a:uFillTx/>
                <a:latin typeface="TimesNewRomanPSMT"/>
                <a:ea typeface="Calibri" panose="020F0502020204030204" pitchFamily="34" charset="0"/>
                <a:cs typeface="TimesNewRomanPSMT"/>
              </a:rPr>
              <a:t>,</a:t>
            </a:r>
            <a: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t> Truth Commentaries, Page 498)</a:t>
            </a:r>
            <a:br>
              <a:rPr kumimoji="0" lang="en-US" sz="1800" b="0" i="0" u="none" strike="noStrike" kern="1200" cap="none" spc="0" normalizeH="0" baseline="0" noProof="0" dirty="0">
                <a:ln>
                  <a:noFill/>
                </a:ln>
                <a:effectLst/>
                <a:uLnTx/>
                <a:uFillTx/>
                <a:latin typeface="TimesNewRomanPSMT"/>
                <a:ea typeface="Calibri" panose="020F0502020204030204" pitchFamily="34" charset="0"/>
                <a:cs typeface="TimesNewRomanPSMT"/>
              </a:rPr>
            </a:b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69863" marR="0" indent="-169863">
              <a:lnSpc>
                <a:spcPct val="107000"/>
              </a:lnSpc>
              <a:spcBef>
                <a:spcPts val="0"/>
              </a:spcBef>
              <a:spcAft>
                <a:spcPts val="0"/>
              </a:spcAft>
            </a:pPr>
            <a:r>
              <a:rPr lang="en-US" sz="2400" dirty="0">
                <a:effectLst/>
                <a:latin typeface="TimesNewRomanPSMT"/>
                <a:ea typeface="Calibri" panose="020F0502020204030204" pitchFamily="34" charset="0"/>
                <a:cs typeface="TimesNewRomanPSMT"/>
              </a:rPr>
              <a:t>The two mysterious figures from Daniel and the Revelation are the same.</a:t>
            </a:r>
          </a:p>
        </p:txBody>
      </p:sp>
      <p:sp>
        <p:nvSpPr>
          <p:cNvPr id="9" name="Rectangle 8">
            <a:extLst>
              <a:ext uri="{FF2B5EF4-FFF2-40B4-BE49-F238E27FC236}">
                <a16:creationId xmlns:a16="http://schemas.microsoft.com/office/drawing/2014/main" id="{EEB9F832-04D9-4709-9F8F-EE62A10E8EE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
        <p:nvSpPr>
          <p:cNvPr id="10" name="Title 1">
            <a:extLst>
              <a:ext uri="{FF2B5EF4-FFF2-40B4-BE49-F238E27FC236}">
                <a16:creationId xmlns:a16="http://schemas.microsoft.com/office/drawing/2014/main" id="{608B8F82-EEBF-4C63-84B8-D98FAE2CED49}"/>
              </a:ext>
            </a:extLst>
          </p:cNvPr>
          <p:cNvSpPr txBox="1">
            <a:spLocks/>
          </p:cNvSpPr>
          <p:nvPr/>
        </p:nvSpPr>
        <p:spPr>
          <a:xfrm>
            <a:off x="1485900" y="667866"/>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300" b="1" i="0" u="sng"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Revelation 10:7</a:t>
            </a:r>
          </a:p>
        </p:txBody>
      </p:sp>
    </p:spTree>
    <p:extLst>
      <p:ext uri="{BB962C8B-B14F-4D97-AF65-F5344CB8AC3E}">
        <p14:creationId xmlns:p14="http://schemas.microsoft.com/office/powerpoint/2010/main" val="505084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3639" y="2295525"/>
            <a:ext cx="8278992" cy="4116512"/>
          </a:xfrm>
          <a:solidFill>
            <a:schemeClr val="bg1"/>
          </a:solidFill>
          <a:ln w="38100">
            <a:solidFill>
              <a:schemeClr val="tx1"/>
            </a:solidFill>
          </a:ln>
        </p:spPr>
        <p:txBody>
          <a:bodyPr wrap="square">
            <a:spAutoFit/>
          </a:bodyPr>
          <a:lstStyle/>
          <a:p>
            <a:r>
              <a:rPr lang="en-US" sz="3200" dirty="0">
                <a:latin typeface="Arial Narrow" panose="020B0606020202030204" pitchFamily="34" charset="0"/>
              </a:rPr>
              <a:t>In this </a:t>
            </a:r>
            <a:r>
              <a:rPr lang="en-US" sz="3200" b="1" dirty="0">
                <a:latin typeface="Arial Narrow" panose="020B0606020202030204" pitchFamily="34" charset="0"/>
              </a:rPr>
              <a:t>day</a:t>
            </a:r>
            <a:r>
              <a:rPr lang="en-US" sz="3200" dirty="0">
                <a:latin typeface="Arial Narrow" panose="020B0606020202030204" pitchFamily="34" charset="0"/>
              </a:rPr>
              <a:t> the trumpet will sound.</a:t>
            </a:r>
          </a:p>
          <a:p>
            <a:pPr>
              <a:spcBef>
                <a:spcPts val="900"/>
              </a:spcBef>
            </a:pPr>
            <a:r>
              <a:rPr lang="en-US" sz="3200" dirty="0">
                <a:latin typeface="Arial Narrow" panose="020B0606020202030204" pitchFamily="34" charset="0"/>
              </a:rPr>
              <a:t>The </a:t>
            </a:r>
            <a:r>
              <a:rPr lang="en-US" sz="3200" i="1" dirty="0">
                <a:latin typeface="Arial Narrow" panose="020B0606020202030204" pitchFamily="34" charset="0"/>
              </a:rPr>
              <a:t>“mystery”</a:t>
            </a:r>
            <a:r>
              <a:rPr lang="en-US" sz="3200" dirty="0">
                <a:latin typeface="Arial Narrow" panose="020B0606020202030204" pitchFamily="34" charset="0"/>
              </a:rPr>
              <a:t> of God will be </a:t>
            </a:r>
            <a:r>
              <a:rPr lang="en-US" sz="3200" b="1" dirty="0">
                <a:latin typeface="Arial Narrow" panose="020B0606020202030204" pitchFamily="34" charset="0"/>
              </a:rPr>
              <a:t>finished.</a:t>
            </a:r>
          </a:p>
          <a:p>
            <a:pPr>
              <a:spcBef>
                <a:spcPts val="900"/>
              </a:spcBef>
            </a:pPr>
            <a:r>
              <a:rPr lang="en-US" sz="3200" b="1" dirty="0">
                <a:latin typeface="Arial Narrow" panose="020B0606020202030204" pitchFamily="34" charset="0"/>
              </a:rPr>
              <a:t>Warnings</a:t>
            </a:r>
            <a:r>
              <a:rPr lang="en-US" sz="3200" dirty="0">
                <a:latin typeface="Arial Narrow" panose="020B0606020202030204" pitchFamily="34" charset="0"/>
              </a:rPr>
              <a:t> of the six previous trumpets were enough.</a:t>
            </a:r>
          </a:p>
          <a:p>
            <a:pPr>
              <a:spcBef>
                <a:spcPts val="900"/>
              </a:spcBef>
            </a:pPr>
            <a:r>
              <a:rPr lang="en-US" sz="3200" dirty="0">
                <a:latin typeface="Arial Narrow" panose="020B0606020202030204" pitchFamily="34" charset="0"/>
              </a:rPr>
              <a:t>This mystery would involve God’s eternal purpose for His people – </a:t>
            </a:r>
            <a:r>
              <a:rPr lang="en-US" sz="3200" b="1" dirty="0">
                <a:latin typeface="Arial Narrow" panose="020B0606020202030204" pitchFamily="34" charset="0"/>
              </a:rPr>
              <a:t>ultimate victory.</a:t>
            </a:r>
          </a:p>
          <a:p>
            <a:pPr>
              <a:spcBef>
                <a:spcPts val="900"/>
              </a:spcBef>
            </a:pPr>
            <a:r>
              <a:rPr lang="en-US" sz="3200" dirty="0">
                <a:latin typeface="Arial Narrow" panose="020B0606020202030204" pitchFamily="34" charset="0"/>
              </a:rPr>
              <a:t>Judgment of evil and </a:t>
            </a:r>
            <a:r>
              <a:rPr lang="en-US" sz="3200" b="1" dirty="0">
                <a:latin typeface="Arial Narrow" panose="020B0606020202030204" pitchFamily="34" charset="0"/>
              </a:rPr>
              <a:t>punishment.</a:t>
            </a:r>
          </a:p>
          <a:p>
            <a:pPr>
              <a:spcBef>
                <a:spcPts val="900"/>
              </a:spcBef>
            </a:pPr>
            <a:r>
              <a:rPr lang="en-US" sz="3200" dirty="0">
                <a:latin typeface="Arial Narrow" panose="020B0606020202030204" pitchFamily="34" charset="0"/>
              </a:rPr>
              <a:t>Deliverance and </a:t>
            </a:r>
            <a:r>
              <a:rPr lang="en-US" sz="3200" b="1" dirty="0">
                <a:latin typeface="Arial Narrow" panose="020B0606020202030204" pitchFamily="34" charset="0"/>
              </a:rPr>
              <a:t>vindication</a:t>
            </a:r>
            <a:r>
              <a:rPr lang="en-US" sz="3200" dirty="0">
                <a:latin typeface="Arial Narrow" panose="020B0606020202030204" pitchFamily="34" charset="0"/>
              </a:rPr>
              <a:t> of all of God’s people.</a:t>
            </a:r>
          </a:p>
        </p:txBody>
      </p:sp>
      <p:sp>
        <p:nvSpPr>
          <p:cNvPr id="5" name="Title 1"/>
          <p:cNvSpPr>
            <a:spLocks noGrp="1"/>
          </p:cNvSpPr>
          <p:nvPr>
            <p:ph type="title"/>
          </p:nvPr>
        </p:nvSpPr>
        <p:spPr>
          <a:xfrm>
            <a:off x="1485900" y="1191772"/>
            <a:ext cx="6172200" cy="600164"/>
          </a:xfrm>
          <a:solidFill>
            <a:schemeClr val="bg1"/>
          </a:solidFill>
          <a:ln w="38100">
            <a:solidFill>
              <a:schemeClr val="tx2">
                <a:lumMod val="50000"/>
              </a:schemeClr>
            </a:solidFill>
          </a:ln>
        </p:spPr>
        <p:txBody>
          <a:bodyPr>
            <a:spAutoFit/>
          </a:bodyPr>
          <a:lstStyle/>
          <a:p>
            <a:r>
              <a:rPr lang="en-US" b="1" u="sng" dirty="0">
                <a:latin typeface="Arial" panose="020B0604020202020204" pitchFamily="34" charset="0"/>
                <a:cs typeface="Arial" panose="020B0604020202020204" pitchFamily="34" charset="0"/>
              </a:rPr>
              <a:t>The Seventh Angel</a:t>
            </a:r>
          </a:p>
        </p:txBody>
      </p:sp>
      <p:sp>
        <p:nvSpPr>
          <p:cNvPr id="6" name="Rectangle 5">
            <a:extLst>
              <a:ext uri="{FF2B5EF4-FFF2-40B4-BE49-F238E27FC236}">
                <a16:creationId xmlns:a16="http://schemas.microsoft.com/office/drawing/2014/main" id="{6A9211B1-07EB-410E-8E34-7188A27096C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10</a:t>
            </a:r>
          </a:p>
        </p:txBody>
      </p:sp>
    </p:spTree>
    <p:extLst>
      <p:ext uri="{BB962C8B-B14F-4D97-AF65-F5344CB8AC3E}">
        <p14:creationId xmlns:p14="http://schemas.microsoft.com/office/powerpoint/2010/main" val="2933933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11622</TotalTime>
  <Words>1483</Words>
  <Application>Microsoft Office PowerPoint</Application>
  <PresentationFormat>On-screen Show (4:3)</PresentationFormat>
  <Paragraphs>109</Paragraphs>
  <Slides>19</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Arial</vt:lpstr>
      <vt:lpstr>Arial Narrow</vt:lpstr>
      <vt:lpstr>Calibri</vt:lpstr>
      <vt:lpstr>Corbel</vt:lpstr>
      <vt:lpstr>Times New Roman</vt:lpstr>
      <vt:lpstr>TimesNewRomanPS-ItalicMT</vt:lpstr>
      <vt:lpstr>TimesNewRomanPSMT</vt:lpstr>
      <vt:lpstr>1_Office Theme</vt:lpstr>
      <vt:lpstr>1_Depth</vt:lpstr>
      <vt:lpstr>A Study Of  The Book Of 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Seventh Angel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85</cp:revision>
  <cp:lastPrinted>2020-12-10T02:34:25Z</cp:lastPrinted>
  <dcterms:created xsi:type="dcterms:W3CDTF">2020-11-19T20:50:48Z</dcterms:created>
  <dcterms:modified xsi:type="dcterms:W3CDTF">2020-12-22T04:24:15Z</dcterms:modified>
</cp:coreProperties>
</file>